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86" r:id="rId24"/>
    <p:sldId id="287" r:id="rId25"/>
    <p:sldId id="278" r:id="rId26"/>
    <p:sldId id="279" r:id="rId27"/>
    <p:sldId id="280" r:id="rId28"/>
    <p:sldId id="281" r:id="rId29"/>
  </p:sldIdLst>
  <p:sldSz cx="18288000" cy="10287000"/>
  <p:notesSz cx="6858000" cy="9144000"/>
  <p:embeddedFontLst>
    <p:embeddedFont>
      <p:font typeface="Arimo" panose="020B0604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Muli Extra Light Bold" panose="020B0604020202020204" charset="0"/>
      <p:regular r:id="rId38"/>
    </p:embeddedFont>
    <p:embeddedFont>
      <p:font typeface="Muli Regular" panose="020B0604020202020204" charset="0"/>
      <p:regular r:id="rId39"/>
    </p:embeddedFont>
    <p:embeddedFont>
      <p:font typeface="Muli Regular Bold" panose="020B0604020202020204" charset="0"/>
      <p:regular r:id="rId40"/>
    </p:embeddedFont>
    <p:embeddedFont>
      <p:font typeface="Open Sans" panose="020B0604020202020204" charset="0"/>
      <p:regular r:id="rId41"/>
    </p:embeddedFont>
    <p:embeddedFont>
      <p:font typeface="Open Sans Bold" panose="020B0604020202020204" charset="0"/>
      <p:regular r:id="rId42"/>
    </p:embeddedFont>
    <p:embeddedFont>
      <p:font typeface="Open Sans Light" panose="020B0604020202020204" charset="0"/>
      <p:regular r:id="rId43"/>
    </p:embeddedFont>
    <p:embeddedFont>
      <p:font typeface="Open Sans Light Bol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2" autoAdjust="0"/>
  </p:normalViewPr>
  <p:slideViewPr>
    <p:cSldViewPr>
      <p:cViewPr varScale="1">
        <p:scale>
          <a:sx n="49" d="100"/>
          <a:sy n="49" d="100"/>
        </p:scale>
        <p:origin x="7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835553" y="1496517"/>
            <a:ext cx="10648125" cy="7293965"/>
          </a:xfrm>
          <a:prstGeom prst="rect">
            <a:avLst/>
          </a:prstGeom>
        </p:spPr>
      </p:pic>
      <p:grpSp>
        <p:nvGrpSpPr>
          <p:cNvPr id="3" name="Group 3"/>
          <p:cNvGrpSpPr>
            <a:grpSpLocks noChangeAspect="1"/>
          </p:cNvGrpSpPr>
          <p:nvPr/>
        </p:nvGrpSpPr>
        <p:grpSpPr>
          <a:xfrm>
            <a:off x="16533073" y="821252"/>
            <a:ext cx="726227" cy="726227"/>
            <a:chOff x="-2540" y="-2540"/>
            <a:chExt cx="6355080" cy="6355080"/>
          </a:xfrm>
        </p:grpSpPr>
        <p:sp>
          <p:nvSpPr>
            <p:cNvPr id="4" name="Freeform 4"/>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sp>
        <p:nvSpPr>
          <p:cNvPr id="5" name="TextBox 5"/>
          <p:cNvSpPr txBox="1"/>
          <p:nvPr/>
        </p:nvSpPr>
        <p:spPr>
          <a:xfrm>
            <a:off x="1028700" y="3337940"/>
            <a:ext cx="7408539" cy="1313630"/>
          </a:xfrm>
          <a:prstGeom prst="rect">
            <a:avLst/>
          </a:prstGeom>
        </p:spPr>
        <p:txBody>
          <a:bodyPr lIns="0" tIns="0" rIns="0" bIns="0" rtlCol="0" anchor="t">
            <a:spAutoFit/>
          </a:bodyPr>
          <a:lstStyle/>
          <a:p>
            <a:pPr>
              <a:lnSpc>
                <a:spcPts val="10560"/>
              </a:lnSpc>
            </a:pPr>
            <a:r>
              <a:rPr lang="en-US" sz="8800">
                <a:solidFill>
                  <a:srgbClr val="2B2B2B"/>
                </a:solidFill>
                <a:latin typeface="Muli Extra Light Bold"/>
              </a:rPr>
              <a:t>Communicatie </a:t>
            </a:r>
          </a:p>
        </p:txBody>
      </p:sp>
      <p:sp>
        <p:nvSpPr>
          <p:cNvPr id="6" name="TextBox 6"/>
          <p:cNvSpPr txBox="1"/>
          <p:nvPr/>
        </p:nvSpPr>
        <p:spPr>
          <a:xfrm>
            <a:off x="669411" y="8810762"/>
            <a:ext cx="7018409" cy="447538"/>
          </a:xfrm>
          <a:prstGeom prst="rect">
            <a:avLst/>
          </a:prstGeom>
        </p:spPr>
        <p:txBody>
          <a:bodyPr lIns="0" tIns="0" rIns="0" bIns="0" rtlCol="0" anchor="t">
            <a:spAutoFit/>
          </a:bodyPr>
          <a:lstStyle/>
          <a:p>
            <a:pPr>
              <a:lnSpc>
                <a:spcPts val="3600"/>
              </a:lnSpc>
            </a:pPr>
            <a:r>
              <a:rPr lang="en-US" sz="3000">
                <a:solidFill>
                  <a:srgbClr val="2B2B2B"/>
                </a:solidFill>
                <a:latin typeface="Muli Regular"/>
              </a:rPr>
              <a:t>Talitha van den Brink </a:t>
            </a:r>
          </a:p>
        </p:txBody>
      </p:sp>
      <p:grpSp>
        <p:nvGrpSpPr>
          <p:cNvPr id="7" name="Group 7"/>
          <p:cNvGrpSpPr>
            <a:grpSpLocks noChangeAspect="1"/>
          </p:cNvGrpSpPr>
          <p:nvPr/>
        </p:nvGrpSpPr>
        <p:grpSpPr>
          <a:xfrm>
            <a:off x="10809478" y="8653084"/>
            <a:ext cx="726227" cy="726227"/>
            <a:chOff x="-2540" y="-2540"/>
            <a:chExt cx="6355080" cy="6355080"/>
          </a:xfrm>
        </p:grpSpPr>
        <p:sp>
          <p:nvSpPr>
            <p:cNvPr id="8" name="Freeform 8"/>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01428">
            <a:off x="11861184" y="3244719"/>
            <a:ext cx="5464119" cy="3797563"/>
          </a:xfrm>
          <a:prstGeom prst="rect">
            <a:avLst/>
          </a:prstGeom>
        </p:spPr>
      </p:pic>
      <p:pic>
        <p:nvPicPr>
          <p:cNvPr id="3" name="Picture 3"/>
          <p:cNvPicPr>
            <a:picLocks noChangeAspect="1"/>
          </p:cNvPicPr>
          <p:nvPr/>
        </p:nvPicPr>
        <p:blipFill>
          <a:blip r:embed="rId3"/>
          <a:srcRect/>
          <a:stretch>
            <a:fillRect/>
          </a:stretch>
        </p:blipFill>
        <p:spPr>
          <a:xfrm>
            <a:off x="15922715" y="-1287593"/>
            <a:ext cx="3382762" cy="3382762"/>
          </a:xfrm>
          <a:prstGeom prst="rect">
            <a:avLst/>
          </a:prstGeom>
        </p:spPr>
      </p:pic>
      <p:pic>
        <p:nvPicPr>
          <p:cNvPr id="4" name="Picture 4"/>
          <p:cNvPicPr>
            <a:picLocks noChangeAspect="1"/>
          </p:cNvPicPr>
          <p:nvPr/>
        </p:nvPicPr>
        <p:blipFill>
          <a:blip r:embed="rId3"/>
          <a:srcRect/>
          <a:stretch>
            <a:fillRect/>
          </a:stretch>
        </p:blipFill>
        <p:spPr>
          <a:xfrm>
            <a:off x="10231827" y="9047009"/>
            <a:ext cx="3382762" cy="3382762"/>
          </a:xfrm>
          <a:prstGeom prst="rect">
            <a:avLst/>
          </a:prstGeom>
        </p:spPr>
      </p:pic>
      <p:sp>
        <p:nvSpPr>
          <p:cNvPr id="5" name="TextBox 5"/>
          <p:cNvSpPr txBox="1"/>
          <p:nvPr/>
        </p:nvSpPr>
        <p:spPr>
          <a:xfrm>
            <a:off x="1020041" y="334949"/>
            <a:ext cx="10232357" cy="1760220"/>
          </a:xfrm>
          <a:prstGeom prst="rect">
            <a:avLst/>
          </a:prstGeom>
        </p:spPr>
        <p:txBody>
          <a:bodyPr lIns="0" tIns="0" rIns="0" bIns="0" rtlCol="0" anchor="t">
            <a:spAutoFit/>
          </a:bodyPr>
          <a:lstStyle/>
          <a:p>
            <a:pPr algn="ctr">
              <a:lnSpc>
                <a:spcPts val="7200"/>
              </a:lnSpc>
              <a:spcBef>
                <a:spcPct val="0"/>
              </a:spcBef>
            </a:pPr>
            <a:r>
              <a:rPr lang="en-US" sz="4800">
                <a:solidFill>
                  <a:srgbClr val="000000"/>
                </a:solidFill>
                <a:latin typeface="Muli Regular"/>
              </a:rPr>
              <a:t>Social media meest genoemde woorden natuurgebieden algemeen </a:t>
            </a:r>
          </a:p>
        </p:txBody>
      </p:sp>
      <p:sp>
        <p:nvSpPr>
          <p:cNvPr id="6" name="TextBox 6"/>
          <p:cNvSpPr txBox="1"/>
          <p:nvPr/>
        </p:nvSpPr>
        <p:spPr>
          <a:xfrm>
            <a:off x="113460" y="3382194"/>
            <a:ext cx="11138938" cy="2081470"/>
          </a:xfrm>
          <a:prstGeom prst="rect">
            <a:avLst/>
          </a:prstGeom>
        </p:spPr>
        <p:txBody>
          <a:bodyPr lIns="0" tIns="0" rIns="0" bIns="0" rtlCol="0" anchor="t">
            <a:spAutoFit/>
          </a:bodyPr>
          <a:lstStyle/>
          <a:p>
            <a:pPr algn="ctr">
              <a:lnSpc>
                <a:spcPts val="4200"/>
              </a:lnSpc>
              <a:spcBef>
                <a:spcPct val="0"/>
              </a:spcBef>
            </a:pPr>
            <a:r>
              <a:rPr lang="en-US" sz="2800">
                <a:solidFill>
                  <a:srgbClr val="000000"/>
                </a:solidFill>
                <a:latin typeface="Muli Regular"/>
              </a:rPr>
              <a:t>Bos (31.239) Bomen,stilte,actie </a:t>
            </a:r>
          </a:p>
          <a:p>
            <a:pPr algn="ctr">
              <a:lnSpc>
                <a:spcPts val="4200"/>
              </a:lnSpc>
              <a:spcBef>
                <a:spcPct val="0"/>
              </a:spcBef>
            </a:pPr>
            <a:r>
              <a:rPr lang="en-US" sz="2800">
                <a:solidFill>
                  <a:srgbClr val="000000"/>
                </a:solidFill>
                <a:latin typeface="Muli Regular"/>
              </a:rPr>
              <a:t>Duinen (15.273)  Mooiste, Drunense, Hollandse ,bouw, waarde , economie, golf, yoga </a:t>
            </a:r>
          </a:p>
          <a:p>
            <a:pPr algn="ctr">
              <a:lnSpc>
                <a:spcPts val="4200"/>
              </a:lnSpc>
              <a:spcBef>
                <a:spcPct val="0"/>
              </a:spcBef>
            </a:pPr>
            <a:r>
              <a:rPr lang="en-US" sz="2800">
                <a:solidFill>
                  <a:srgbClr val="000000"/>
                </a:solidFill>
                <a:latin typeface="Muli Regular"/>
              </a:rPr>
              <a:t>Wadden (10.977) Vogelfestival, marker wadden, trots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sp>
        <p:nvSpPr>
          <p:cNvPr id="2" name="TextBox 2"/>
          <p:cNvSpPr txBox="1"/>
          <p:nvPr/>
        </p:nvSpPr>
        <p:spPr>
          <a:xfrm>
            <a:off x="10001212" y="4229997"/>
            <a:ext cx="5202995" cy="1080132"/>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Database </a:t>
            </a:r>
          </a:p>
        </p:txBody>
      </p:sp>
      <p:pic>
        <p:nvPicPr>
          <p:cNvPr id="3" name="Picture 3"/>
          <p:cNvPicPr>
            <a:picLocks noChangeAspect="1"/>
          </p:cNvPicPr>
          <p:nvPr/>
        </p:nvPicPr>
        <p:blipFill>
          <a:blip r:embed="rId2"/>
          <a:srcRect/>
          <a:stretch>
            <a:fillRect/>
          </a:stretch>
        </p:blipFill>
        <p:spPr>
          <a:xfrm>
            <a:off x="-212382" y="-3089859"/>
            <a:ext cx="4731160" cy="4778950"/>
          </a:xfrm>
          <a:prstGeom prst="rect">
            <a:avLst/>
          </a:prstGeom>
        </p:spPr>
      </p:pic>
      <p:pic>
        <p:nvPicPr>
          <p:cNvPr id="4" name="Picture 4"/>
          <p:cNvPicPr>
            <a:picLocks noChangeAspect="1"/>
          </p:cNvPicPr>
          <p:nvPr/>
        </p:nvPicPr>
        <p:blipFill>
          <a:blip r:embed="rId3"/>
          <a:srcRect/>
          <a:stretch>
            <a:fillRect/>
          </a:stretch>
        </p:blipFill>
        <p:spPr>
          <a:xfrm>
            <a:off x="2530703" y="7604281"/>
            <a:ext cx="4731160" cy="4778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7942" t="29600" r="35722" b="12127"/>
          <a:stretch>
            <a:fillRect/>
          </a:stretch>
        </p:blipFill>
        <p:spPr>
          <a:xfrm>
            <a:off x="9398923" y="555951"/>
            <a:ext cx="8408766" cy="7581674"/>
          </a:xfrm>
          <a:prstGeom prst="rect">
            <a:avLst/>
          </a:prstGeom>
        </p:spPr>
      </p:pic>
      <p:grpSp>
        <p:nvGrpSpPr>
          <p:cNvPr id="3" name="Group 3"/>
          <p:cNvGrpSpPr/>
          <p:nvPr/>
        </p:nvGrpSpPr>
        <p:grpSpPr>
          <a:xfrm>
            <a:off x="404671" y="-840786"/>
            <a:ext cx="8768196" cy="2137698"/>
            <a:chOff x="0" y="0"/>
            <a:chExt cx="11690929" cy="2850264"/>
          </a:xfrm>
        </p:grpSpPr>
        <p:sp>
          <p:nvSpPr>
            <p:cNvPr id="4" name="TextBox 4"/>
            <p:cNvSpPr txBox="1"/>
            <p:nvPr/>
          </p:nvSpPr>
          <p:spPr>
            <a:xfrm>
              <a:off x="0" y="9525"/>
              <a:ext cx="11690929" cy="1443351"/>
            </a:xfrm>
            <a:prstGeom prst="rect">
              <a:avLst/>
            </a:prstGeom>
          </p:spPr>
          <p:txBody>
            <a:bodyPr lIns="0" tIns="0" rIns="0" bIns="0" rtlCol="0" anchor="t">
              <a:spAutoFit/>
            </a:bodyPr>
            <a:lstStyle/>
            <a:p>
              <a:pPr>
                <a:lnSpc>
                  <a:spcPts val="8640"/>
                </a:lnSpc>
              </a:pPr>
              <a:endParaRPr/>
            </a:p>
          </p:txBody>
        </p:sp>
        <p:sp>
          <p:nvSpPr>
            <p:cNvPr id="5" name="TextBox 5"/>
            <p:cNvSpPr txBox="1"/>
            <p:nvPr/>
          </p:nvSpPr>
          <p:spPr>
            <a:xfrm>
              <a:off x="0" y="2113847"/>
              <a:ext cx="11690929" cy="736416"/>
            </a:xfrm>
            <a:prstGeom prst="rect">
              <a:avLst/>
            </a:prstGeom>
          </p:spPr>
          <p:txBody>
            <a:bodyPr lIns="0" tIns="0" rIns="0" bIns="0" rtlCol="0" anchor="t">
              <a:spAutoFit/>
            </a:bodyPr>
            <a:lstStyle/>
            <a:p>
              <a:pPr>
                <a:lnSpc>
                  <a:spcPts val="4679"/>
                </a:lnSpc>
              </a:pPr>
              <a:r>
                <a:rPr lang="en-US" sz="3599">
                  <a:solidFill>
                    <a:srgbClr val="2B2B2B"/>
                  </a:solidFill>
                  <a:latin typeface="Muli Regular Bold"/>
                </a:rPr>
                <a:t>DONATEURS </a:t>
              </a:r>
            </a:p>
          </p:txBody>
        </p:sp>
      </p:grpSp>
      <p:sp>
        <p:nvSpPr>
          <p:cNvPr id="6" name="TextBox 6"/>
          <p:cNvSpPr txBox="1"/>
          <p:nvPr/>
        </p:nvSpPr>
        <p:spPr>
          <a:xfrm>
            <a:off x="404671" y="1514862"/>
            <a:ext cx="8702167" cy="4742815"/>
          </a:xfrm>
          <a:prstGeom prst="rect">
            <a:avLst/>
          </a:prstGeom>
        </p:spPr>
        <p:txBody>
          <a:bodyPr lIns="0" tIns="0" rIns="0" bIns="0" rtlCol="0" anchor="t">
            <a:spAutoFit/>
          </a:bodyPr>
          <a:lstStyle/>
          <a:p>
            <a:pPr>
              <a:lnSpc>
                <a:spcPts val="4759"/>
              </a:lnSpc>
            </a:pPr>
            <a:r>
              <a:rPr lang="en-US" sz="3400" dirty="0">
                <a:solidFill>
                  <a:srgbClr val="000000"/>
                </a:solidFill>
                <a:latin typeface="Open Sans Light"/>
              </a:rPr>
              <a:t>Aantal:862</a:t>
            </a:r>
          </a:p>
          <a:p>
            <a:pPr>
              <a:lnSpc>
                <a:spcPts val="4759"/>
              </a:lnSpc>
            </a:pPr>
            <a:r>
              <a:rPr lang="en-US" sz="3400" dirty="0" err="1">
                <a:solidFill>
                  <a:srgbClr val="000000"/>
                </a:solidFill>
                <a:latin typeface="Open Sans Light"/>
              </a:rPr>
              <a:t>redactie</a:t>
            </a:r>
            <a:r>
              <a:rPr lang="en-US" sz="3400" dirty="0">
                <a:solidFill>
                  <a:srgbClr val="000000"/>
                </a:solidFill>
                <a:latin typeface="Open Sans Light"/>
              </a:rPr>
              <a:t>: 28</a:t>
            </a:r>
          </a:p>
          <a:p>
            <a:pPr>
              <a:lnSpc>
                <a:spcPts val="4759"/>
              </a:lnSpc>
            </a:pPr>
            <a:r>
              <a:rPr lang="en-US" sz="3399" dirty="0">
                <a:solidFill>
                  <a:srgbClr val="000000"/>
                </a:solidFill>
                <a:latin typeface="Open Sans Light"/>
              </a:rPr>
              <a:t>Medewerker:7</a:t>
            </a:r>
          </a:p>
          <a:p>
            <a:pPr>
              <a:lnSpc>
                <a:spcPts val="4759"/>
              </a:lnSpc>
            </a:pPr>
            <a:r>
              <a:rPr lang="en-US" sz="3399" dirty="0" err="1">
                <a:solidFill>
                  <a:srgbClr val="000000"/>
                </a:solidFill>
                <a:latin typeface="Open Sans Light"/>
              </a:rPr>
              <a:t>redactie</a:t>
            </a:r>
            <a:r>
              <a:rPr lang="en-US" sz="3399" dirty="0">
                <a:solidFill>
                  <a:srgbClr val="000000"/>
                </a:solidFill>
                <a:latin typeface="Open Sans Light"/>
              </a:rPr>
              <a:t>/medewerker:10</a:t>
            </a:r>
            <a:r>
              <a:rPr lang="en-US" sz="3400" dirty="0">
                <a:solidFill>
                  <a:srgbClr val="000000"/>
                </a:solidFill>
                <a:latin typeface="Open Sans Light"/>
              </a:rPr>
              <a:t> </a:t>
            </a:r>
          </a:p>
          <a:p>
            <a:pPr>
              <a:lnSpc>
                <a:spcPts val="4759"/>
              </a:lnSpc>
            </a:pPr>
            <a:r>
              <a:rPr lang="en-US" sz="3399" dirty="0">
                <a:solidFill>
                  <a:srgbClr val="000000"/>
                </a:solidFill>
                <a:latin typeface="Open Sans Light"/>
              </a:rPr>
              <a:t>Fotograaf:27</a:t>
            </a:r>
          </a:p>
          <a:p>
            <a:pPr>
              <a:lnSpc>
                <a:spcPts val="4759"/>
              </a:lnSpc>
            </a:pPr>
            <a:r>
              <a:rPr lang="en-US" sz="3399" dirty="0">
                <a:solidFill>
                  <a:srgbClr val="000000"/>
                </a:solidFill>
                <a:latin typeface="Open Sans Light"/>
              </a:rPr>
              <a:t>auteur:</a:t>
            </a:r>
            <a:r>
              <a:rPr lang="en-US" sz="3400" dirty="0">
                <a:solidFill>
                  <a:srgbClr val="000000"/>
                </a:solidFill>
                <a:latin typeface="Open Sans Light"/>
              </a:rPr>
              <a:t> 23</a:t>
            </a:r>
          </a:p>
          <a:p>
            <a:pPr>
              <a:lnSpc>
                <a:spcPts val="4759"/>
              </a:lnSpc>
            </a:pPr>
            <a:r>
              <a:rPr lang="en-US" sz="3399" dirty="0" err="1">
                <a:solidFill>
                  <a:srgbClr val="000000"/>
                </a:solidFill>
                <a:latin typeface="Open Sans Light"/>
              </a:rPr>
              <a:t>Nieuwsbrief</a:t>
            </a:r>
            <a:r>
              <a:rPr lang="en-US" sz="3399" dirty="0">
                <a:solidFill>
                  <a:srgbClr val="000000"/>
                </a:solidFill>
                <a:latin typeface="Open Sans Light"/>
              </a:rPr>
              <a:t> </a:t>
            </a:r>
            <a:r>
              <a:rPr lang="en-US" sz="3399" dirty="0" err="1">
                <a:solidFill>
                  <a:srgbClr val="000000"/>
                </a:solidFill>
                <a:latin typeface="Open Sans Light"/>
              </a:rPr>
              <a:t>ontvangers</a:t>
            </a:r>
            <a:r>
              <a:rPr lang="en-US" sz="3399" dirty="0">
                <a:solidFill>
                  <a:srgbClr val="000000"/>
                </a:solidFill>
                <a:latin typeface="Open Sans Light"/>
              </a:rPr>
              <a:t>: 136</a:t>
            </a:r>
          </a:p>
          <a:p>
            <a:pPr>
              <a:lnSpc>
                <a:spcPts val="4759"/>
              </a:lnSpc>
            </a:pPr>
            <a:r>
              <a:rPr lang="en-US" sz="3399" dirty="0" err="1">
                <a:solidFill>
                  <a:srgbClr val="000000"/>
                </a:solidFill>
                <a:latin typeface="Open Sans Light"/>
              </a:rPr>
              <a:t>Gebieden</a:t>
            </a:r>
            <a:r>
              <a:rPr lang="en-US" sz="3399" dirty="0">
                <a:solidFill>
                  <a:srgbClr val="000000"/>
                </a:solidFill>
                <a:latin typeface="Open Sans Light"/>
              </a:rPr>
              <a:t> met het </a:t>
            </a:r>
            <a:r>
              <a:rPr lang="en-US" sz="3399" dirty="0" err="1">
                <a:solidFill>
                  <a:srgbClr val="000000"/>
                </a:solidFill>
                <a:latin typeface="Open Sans Light"/>
              </a:rPr>
              <a:t>hoogste</a:t>
            </a:r>
            <a:r>
              <a:rPr lang="en-US" sz="3399" dirty="0">
                <a:solidFill>
                  <a:srgbClr val="000000"/>
                </a:solidFill>
                <a:latin typeface="Open Sans Light"/>
              </a:rPr>
              <a:t> </a:t>
            </a:r>
            <a:r>
              <a:rPr lang="en-US" sz="3399" dirty="0" err="1">
                <a:solidFill>
                  <a:srgbClr val="000000"/>
                </a:solidFill>
                <a:latin typeface="Open Sans Light"/>
              </a:rPr>
              <a:t>aantal</a:t>
            </a:r>
            <a:r>
              <a:rPr lang="en-US" sz="3399" dirty="0">
                <a:solidFill>
                  <a:srgbClr val="000000"/>
                </a:solidFill>
                <a:latin typeface="Open Sans Light"/>
              </a:rPr>
              <a:t> </a:t>
            </a:r>
            <a:r>
              <a:rPr lang="en-US" sz="3399" dirty="0" err="1">
                <a:solidFill>
                  <a:srgbClr val="000000"/>
                </a:solidFill>
                <a:latin typeface="Open Sans Light"/>
              </a:rPr>
              <a:t>donateurs</a:t>
            </a:r>
            <a:r>
              <a:rPr lang="en-US" sz="3399" dirty="0">
                <a:solidFill>
                  <a:srgbClr val="000000"/>
                </a:solidFill>
                <a:latin typeface="Open Sans Light"/>
              </a:rPr>
              <a:t>:</a:t>
            </a:r>
          </a:p>
        </p:txBody>
      </p:sp>
      <p:grpSp>
        <p:nvGrpSpPr>
          <p:cNvPr id="7" name="Group 7"/>
          <p:cNvGrpSpPr/>
          <p:nvPr/>
        </p:nvGrpSpPr>
        <p:grpSpPr>
          <a:xfrm>
            <a:off x="404671" y="6683623"/>
            <a:ext cx="9261163" cy="3603377"/>
            <a:chOff x="0" y="0"/>
            <a:chExt cx="12348217" cy="4804502"/>
          </a:xfrm>
        </p:grpSpPr>
        <p:grpSp>
          <p:nvGrpSpPr>
            <p:cNvPr id="8" name="Group 8"/>
            <p:cNvGrpSpPr>
              <a:grpSpLocks noChangeAspect="1"/>
            </p:cNvGrpSpPr>
            <p:nvPr/>
          </p:nvGrpSpPr>
          <p:grpSpPr>
            <a:xfrm>
              <a:off x="2193346" y="0"/>
              <a:ext cx="9858246" cy="4201553"/>
              <a:chOff x="0" y="0"/>
              <a:chExt cx="22390037" cy="9542563"/>
            </a:xfrm>
          </p:grpSpPr>
          <p:sp>
            <p:nvSpPr>
              <p:cNvPr id="9" name="Freeform 9"/>
              <p:cNvSpPr/>
              <p:nvPr/>
            </p:nvSpPr>
            <p:spPr>
              <a:xfrm>
                <a:off x="-6350" y="0"/>
                <a:ext cx="22402738" cy="9542563"/>
              </a:xfrm>
              <a:custGeom>
                <a:avLst/>
                <a:gdLst/>
                <a:ahLst/>
                <a:cxnLst/>
                <a:rect l="l" t="t" r="r" b="b"/>
                <a:pathLst>
                  <a:path w="22402738" h="9542563">
                    <a:moveTo>
                      <a:pt x="0" y="0"/>
                    </a:moveTo>
                    <a:lnTo>
                      <a:pt x="12700" y="0"/>
                    </a:lnTo>
                    <a:lnTo>
                      <a:pt x="12700" y="9542563"/>
                    </a:lnTo>
                    <a:lnTo>
                      <a:pt x="0" y="9542563"/>
                    </a:lnTo>
                    <a:close/>
                    <a:moveTo>
                      <a:pt x="7463346" y="0"/>
                    </a:moveTo>
                    <a:lnTo>
                      <a:pt x="7476046" y="0"/>
                    </a:lnTo>
                    <a:lnTo>
                      <a:pt x="7476046" y="9542563"/>
                    </a:lnTo>
                    <a:lnTo>
                      <a:pt x="7463346" y="9542563"/>
                    </a:lnTo>
                    <a:close/>
                    <a:moveTo>
                      <a:pt x="14926692" y="0"/>
                    </a:moveTo>
                    <a:lnTo>
                      <a:pt x="14939392" y="0"/>
                    </a:lnTo>
                    <a:lnTo>
                      <a:pt x="14939392" y="9542563"/>
                    </a:lnTo>
                    <a:lnTo>
                      <a:pt x="14926692" y="9542563"/>
                    </a:lnTo>
                    <a:close/>
                    <a:moveTo>
                      <a:pt x="22390038" y="0"/>
                    </a:moveTo>
                    <a:lnTo>
                      <a:pt x="22402738" y="0"/>
                    </a:lnTo>
                    <a:lnTo>
                      <a:pt x="22402738" y="9542563"/>
                    </a:lnTo>
                    <a:lnTo>
                      <a:pt x="22390038" y="9542563"/>
                    </a:lnTo>
                    <a:close/>
                  </a:path>
                </a:pathLst>
              </a:custGeom>
              <a:solidFill>
                <a:srgbClr val="000000">
                  <a:alpha val="24705"/>
                </a:srgbClr>
              </a:solidFill>
            </p:spPr>
          </p:sp>
        </p:grpSp>
        <p:sp>
          <p:nvSpPr>
            <p:cNvPr id="10" name="TextBox 10"/>
            <p:cNvSpPr txBox="1"/>
            <p:nvPr/>
          </p:nvSpPr>
          <p:spPr>
            <a:xfrm>
              <a:off x="2094452" y="4331728"/>
              <a:ext cx="197787"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0</a:t>
              </a:r>
            </a:p>
          </p:txBody>
        </p:sp>
        <p:sp>
          <p:nvSpPr>
            <p:cNvPr id="11" name="TextBox 11"/>
            <p:cNvSpPr txBox="1"/>
            <p:nvPr/>
          </p:nvSpPr>
          <p:spPr>
            <a:xfrm>
              <a:off x="5281641" y="4331728"/>
              <a:ext cx="395573"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50</a:t>
              </a:r>
            </a:p>
          </p:txBody>
        </p:sp>
        <p:sp>
          <p:nvSpPr>
            <p:cNvPr id="12" name="TextBox 12"/>
            <p:cNvSpPr txBox="1"/>
            <p:nvPr/>
          </p:nvSpPr>
          <p:spPr>
            <a:xfrm>
              <a:off x="8468884" y="4331728"/>
              <a:ext cx="593251"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100</a:t>
              </a:r>
            </a:p>
          </p:txBody>
        </p:sp>
        <p:sp>
          <p:nvSpPr>
            <p:cNvPr id="13" name="TextBox 13"/>
            <p:cNvSpPr txBox="1"/>
            <p:nvPr/>
          </p:nvSpPr>
          <p:spPr>
            <a:xfrm>
              <a:off x="11754966" y="4331728"/>
              <a:ext cx="593251"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150</a:t>
              </a:r>
            </a:p>
          </p:txBody>
        </p:sp>
        <p:sp>
          <p:nvSpPr>
            <p:cNvPr id="14" name="TextBox 14"/>
            <p:cNvSpPr txBox="1"/>
            <p:nvPr/>
          </p:nvSpPr>
          <p:spPr>
            <a:xfrm>
              <a:off x="315519" y="117940"/>
              <a:ext cx="1700026"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Den Haag </a:t>
              </a:r>
            </a:p>
          </p:txBody>
        </p:sp>
        <p:sp>
          <p:nvSpPr>
            <p:cNvPr id="15" name="TextBox 15"/>
            <p:cNvSpPr txBox="1"/>
            <p:nvPr/>
          </p:nvSpPr>
          <p:spPr>
            <a:xfrm>
              <a:off x="474207" y="979259"/>
              <a:ext cx="1541338"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Haarlem  </a:t>
              </a:r>
            </a:p>
          </p:txBody>
        </p:sp>
        <p:sp>
          <p:nvSpPr>
            <p:cNvPr id="16" name="TextBox 16"/>
            <p:cNvSpPr txBox="1"/>
            <p:nvPr/>
          </p:nvSpPr>
          <p:spPr>
            <a:xfrm>
              <a:off x="848921" y="1840577"/>
              <a:ext cx="1166625"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Leiden </a:t>
              </a:r>
            </a:p>
          </p:txBody>
        </p:sp>
        <p:sp>
          <p:nvSpPr>
            <p:cNvPr id="17" name="TextBox 17"/>
            <p:cNvSpPr txBox="1"/>
            <p:nvPr/>
          </p:nvSpPr>
          <p:spPr>
            <a:xfrm>
              <a:off x="0" y="2701896"/>
              <a:ext cx="2015546"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Amsterdam  </a:t>
              </a:r>
            </a:p>
          </p:txBody>
        </p:sp>
        <p:sp>
          <p:nvSpPr>
            <p:cNvPr id="18" name="TextBox 18"/>
            <p:cNvSpPr txBox="1"/>
            <p:nvPr/>
          </p:nvSpPr>
          <p:spPr>
            <a:xfrm>
              <a:off x="790382" y="3563214"/>
              <a:ext cx="1225163"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Katwijk </a:t>
              </a:r>
            </a:p>
          </p:txBody>
        </p:sp>
        <p:grpSp>
          <p:nvGrpSpPr>
            <p:cNvPr id="19" name="Group 19"/>
            <p:cNvGrpSpPr>
              <a:grpSpLocks noChangeAspect="1"/>
            </p:cNvGrpSpPr>
            <p:nvPr/>
          </p:nvGrpSpPr>
          <p:grpSpPr>
            <a:xfrm>
              <a:off x="2193346" y="0"/>
              <a:ext cx="9858246" cy="4201553"/>
              <a:chOff x="0" y="0"/>
              <a:chExt cx="22390037" cy="9542563"/>
            </a:xfrm>
          </p:grpSpPr>
          <p:sp>
            <p:nvSpPr>
              <p:cNvPr id="20" name="Freeform 20"/>
              <p:cNvSpPr/>
              <p:nvPr/>
            </p:nvSpPr>
            <p:spPr>
              <a:xfrm>
                <a:off x="0" y="0"/>
                <a:ext cx="20455917" cy="1717662"/>
              </a:xfrm>
              <a:custGeom>
                <a:avLst/>
                <a:gdLst/>
                <a:ahLst/>
                <a:cxnLst/>
                <a:rect l="l" t="t" r="r" b="b"/>
                <a:pathLst>
                  <a:path w="20455917" h="1717662">
                    <a:moveTo>
                      <a:pt x="0" y="0"/>
                    </a:moveTo>
                    <a:lnTo>
                      <a:pt x="20318504" y="0"/>
                    </a:lnTo>
                    <a:cubicBezTo>
                      <a:pt x="20354948" y="0"/>
                      <a:pt x="20389900" y="14477"/>
                      <a:pt x="20415670" y="40247"/>
                    </a:cubicBezTo>
                    <a:cubicBezTo>
                      <a:pt x="20441439" y="66017"/>
                      <a:pt x="20455917" y="100969"/>
                      <a:pt x="20455917" y="137413"/>
                    </a:cubicBezTo>
                    <a:lnTo>
                      <a:pt x="20455917" y="1580249"/>
                    </a:lnTo>
                    <a:cubicBezTo>
                      <a:pt x="20455917" y="1616693"/>
                      <a:pt x="20441439" y="1651644"/>
                      <a:pt x="20415670" y="1677414"/>
                    </a:cubicBezTo>
                    <a:cubicBezTo>
                      <a:pt x="20389900" y="1703184"/>
                      <a:pt x="20354948" y="1717662"/>
                      <a:pt x="20318504" y="1717661"/>
                    </a:cubicBezTo>
                    <a:lnTo>
                      <a:pt x="0" y="1717661"/>
                    </a:lnTo>
                    <a:close/>
                  </a:path>
                </a:pathLst>
              </a:custGeom>
              <a:solidFill>
                <a:srgbClr val="436EBE"/>
              </a:solidFill>
            </p:spPr>
          </p:sp>
          <p:sp>
            <p:nvSpPr>
              <p:cNvPr id="21" name="Freeform 21"/>
              <p:cNvSpPr/>
              <p:nvPr/>
            </p:nvSpPr>
            <p:spPr>
              <a:xfrm>
                <a:off x="0" y="1956225"/>
                <a:ext cx="11947703" cy="1717662"/>
              </a:xfrm>
              <a:custGeom>
                <a:avLst/>
                <a:gdLst/>
                <a:ahLst/>
                <a:cxnLst/>
                <a:rect l="l" t="t" r="r" b="b"/>
                <a:pathLst>
                  <a:path w="11947703" h="1717662">
                    <a:moveTo>
                      <a:pt x="0" y="0"/>
                    </a:moveTo>
                    <a:lnTo>
                      <a:pt x="11810290" y="0"/>
                    </a:lnTo>
                    <a:cubicBezTo>
                      <a:pt x="11846734" y="0"/>
                      <a:pt x="11881686" y="14478"/>
                      <a:pt x="11907456" y="40248"/>
                    </a:cubicBezTo>
                    <a:cubicBezTo>
                      <a:pt x="11933226" y="66017"/>
                      <a:pt x="11947703" y="100969"/>
                      <a:pt x="11947703" y="137413"/>
                    </a:cubicBezTo>
                    <a:lnTo>
                      <a:pt x="11947703" y="1580249"/>
                    </a:lnTo>
                    <a:cubicBezTo>
                      <a:pt x="11947703" y="1616693"/>
                      <a:pt x="11933226" y="1651645"/>
                      <a:pt x="11907456" y="1677415"/>
                    </a:cubicBezTo>
                    <a:cubicBezTo>
                      <a:pt x="11881686" y="1703185"/>
                      <a:pt x="11846734" y="1717662"/>
                      <a:pt x="11810290" y="1717662"/>
                    </a:cubicBezTo>
                    <a:lnTo>
                      <a:pt x="0" y="1717662"/>
                    </a:lnTo>
                    <a:close/>
                  </a:path>
                </a:pathLst>
              </a:custGeom>
              <a:solidFill>
                <a:srgbClr val="436EBE"/>
              </a:solidFill>
            </p:spPr>
          </p:sp>
          <p:sp>
            <p:nvSpPr>
              <p:cNvPr id="22" name="Freeform 22"/>
              <p:cNvSpPr/>
              <p:nvPr/>
            </p:nvSpPr>
            <p:spPr>
              <a:xfrm>
                <a:off x="0" y="3912451"/>
                <a:ext cx="11052101" cy="1717661"/>
              </a:xfrm>
              <a:custGeom>
                <a:avLst/>
                <a:gdLst/>
                <a:ahLst/>
                <a:cxnLst/>
                <a:rect l="l" t="t" r="r" b="b"/>
                <a:pathLst>
                  <a:path w="11052101" h="1717661">
                    <a:moveTo>
                      <a:pt x="0" y="0"/>
                    </a:moveTo>
                    <a:lnTo>
                      <a:pt x="10914689" y="0"/>
                    </a:lnTo>
                    <a:cubicBezTo>
                      <a:pt x="10990580" y="0"/>
                      <a:pt x="11052101" y="61522"/>
                      <a:pt x="11052101" y="137413"/>
                    </a:cubicBezTo>
                    <a:lnTo>
                      <a:pt x="11052101" y="1580248"/>
                    </a:lnTo>
                    <a:cubicBezTo>
                      <a:pt x="11052101" y="1656139"/>
                      <a:pt x="10990580" y="1717661"/>
                      <a:pt x="10914689" y="1717661"/>
                    </a:cubicBezTo>
                    <a:lnTo>
                      <a:pt x="0" y="1717661"/>
                    </a:lnTo>
                    <a:close/>
                  </a:path>
                </a:pathLst>
              </a:custGeom>
              <a:solidFill>
                <a:srgbClr val="436EBE"/>
              </a:solidFill>
            </p:spPr>
          </p:sp>
          <p:sp>
            <p:nvSpPr>
              <p:cNvPr id="23" name="Freeform 23"/>
              <p:cNvSpPr/>
              <p:nvPr/>
            </p:nvSpPr>
            <p:spPr>
              <a:xfrm>
                <a:off x="0" y="5868676"/>
                <a:ext cx="8365297" cy="1717661"/>
              </a:xfrm>
              <a:custGeom>
                <a:avLst/>
                <a:gdLst/>
                <a:ahLst/>
                <a:cxnLst/>
                <a:rect l="l" t="t" r="r" b="b"/>
                <a:pathLst>
                  <a:path w="8365297" h="1717661">
                    <a:moveTo>
                      <a:pt x="0" y="0"/>
                    </a:moveTo>
                    <a:lnTo>
                      <a:pt x="8227885" y="0"/>
                    </a:lnTo>
                    <a:cubicBezTo>
                      <a:pt x="8303775" y="1"/>
                      <a:pt x="8365297" y="61522"/>
                      <a:pt x="8365297" y="137413"/>
                    </a:cubicBezTo>
                    <a:lnTo>
                      <a:pt x="8365297" y="1580249"/>
                    </a:lnTo>
                    <a:cubicBezTo>
                      <a:pt x="8365297" y="1656140"/>
                      <a:pt x="8303775" y="1717662"/>
                      <a:pt x="8227885" y="1717662"/>
                    </a:cubicBezTo>
                    <a:lnTo>
                      <a:pt x="0" y="1717662"/>
                    </a:lnTo>
                    <a:close/>
                  </a:path>
                </a:pathLst>
              </a:custGeom>
              <a:solidFill>
                <a:srgbClr val="436EBE"/>
              </a:solidFill>
            </p:spPr>
          </p:sp>
          <p:sp>
            <p:nvSpPr>
              <p:cNvPr id="24" name="Freeform 24"/>
              <p:cNvSpPr/>
              <p:nvPr/>
            </p:nvSpPr>
            <p:spPr>
              <a:xfrm>
                <a:off x="0" y="7824901"/>
                <a:ext cx="7320429" cy="1717662"/>
              </a:xfrm>
              <a:custGeom>
                <a:avLst/>
                <a:gdLst/>
                <a:ahLst/>
                <a:cxnLst/>
                <a:rect l="l" t="t" r="r" b="b"/>
                <a:pathLst>
                  <a:path w="7320429" h="1717662">
                    <a:moveTo>
                      <a:pt x="0" y="0"/>
                    </a:moveTo>
                    <a:lnTo>
                      <a:pt x="7183016" y="0"/>
                    </a:lnTo>
                    <a:cubicBezTo>
                      <a:pt x="7219460" y="0"/>
                      <a:pt x="7254411" y="14478"/>
                      <a:pt x="7280182" y="40248"/>
                    </a:cubicBezTo>
                    <a:cubicBezTo>
                      <a:pt x="7305952" y="66018"/>
                      <a:pt x="7320429" y="100969"/>
                      <a:pt x="7320429" y="137414"/>
                    </a:cubicBezTo>
                    <a:lnTo>
                      <a:pt x="7320429" y="1580249"/>
                    </a:lnTo>
                    <a:cubicBezTo>
                      <a:pt x="7320429" y="1616693"/>
                      <a:pt x="7305952" y="1651645"/>
                      <a:pt x="7280182" y="1677415"/>
                    </a:cubicBezTo>
                    <a:cubicBezTo>
                      <a:pt x="7254411" y="1703185"/>
                      <a:pt x="7219460" y="1717662"/>
                      <a:pt x="7183016" y="1717662"/>
                    </a:cubicBezTo>
                    <a:lnTo>
                      <a:pt x="0" y="1717662"/>
                    </a:lnTo>
                    <a:close/>
                  </a:path>
                </a:pathLst>
              </a:custGeom>
              <a:solidFill>
                <a:srgbClr val="436EBE"/>
              </a:solidFill>
            </p:spPr>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430" t="21892" r="24553" b="13478"/>
          <a:stretch>
            <a:fillRect/>
          </a:stretch>
        </p:blipFill>
        <p:spPr>
          <a:xfrm>
            <a:off x="9106838" y="490583"/>
            <a:ext cx="8734476" cy="8134397"/>
          </a:xfrm>
          <a:prstGeom prst="rect">
            <a:avLst/>
          </a:prstGeom>
        </p:spPr>
      </p:pic>
      <p:grpSp>
        <p:nvGrpSpPr>
          <p:cNvPr id="3" name="Group 3"/>
          <p:cNvGrpSpPr/>
          <p:nvPr/>
        </p:nvGrpSpPr>
        <p:grpSpPr>
          <a:xfrm>
            <a:off x="508831" y="-578266"/>
            <a:ext cx="8768196" cy="2137698"/>
            <a:chOff x="0" y="0"/>
            <a:chExt cx="11690929" cy="2850264"/>
          </a:xfrm>
        </p:grpSpPr>
        <p:sp>
          <p:nvSpPr>
            <p:cNvPr id="4" name="TextBox 4"/>
            <p:cNvSpPr txBox="1"/>
            <p:nvPr/>
          </p:nvSpPr>
          <p:spPr>
            <a:xfrm>
              <a:off x="0" y="9525"/>
              <a:ext cx="11690929" cy="1443351"/>
            </a:xfrm>
            <a:prstGeom prst="rect">
              <a:avLst/>
            </a:prstGeom>
          </p:spPr>
          <p:txBody>
            <a:bodyPr lIns="0" tIns="0" rIns="0" bIns="0" rtlCol="0" anchor="t">
              <a:spAutoFit/>
            </a:bodyPr>
            <a:lstStyle/>
            <a:p>
              <a:pPr>
                <a:lnSpc>
                  <a:spcPts val="8640"/>
                </a:lnSpc>
              </a:pPr>
              <a:endParaRPr/>
            </a:p>
          </p:txBody>
        </p:sp>
        <p:sp>
          <p:nvSpPr>
            <p:cNvPr id="5" name="TextBox 5"/>
            <p:cNvSpPr txBox="1"/>
            <p:nvPr/>
          </p:nvSpPr>
          <p:spPr>
            <a:xfrm>
              <a:off x="0" y="2113847"/>
              <a:ext cx="11690929" cy="736416"/>
            </a:xfrm>
            <a:prstGeom prst="rect">
              <a:avLst/>
            </a:prstGeom>
          </p:spPr>
          <p:txBody>
            <a:bodyPr lIns="0" tIns="0" rIns="0" bIns="0" rtlCol="0" anchor="t">
              <a:spAutoFit/>
            </a:bodyPr>
            <a:lstStyle/>
            <a:p>
              <a:pPr>
                <a:lnSpc>
                  <a:spcPts val="4679"/>
                </a:lnSpc>
              </a:pPr>
              <a:r>
                <a:rPr lang="en-US" sz="3599">
                  <a:solidFill>
                    <a:srgbClr val="2B2B2B"/>
                  </a:solidFill>
                  <a:latin typeface="Muli Regular Bold"/>
                </a:rPr>
                <a:t>65+ DONATEURS</a:t>
              </a:r>
            </a:p>
          </p:txBody>
        </p:sp>
      </p:grpSp>
      <p:sp>
        <p:nvSpPr>
          <p:cNvPr id="6" name="TextBox 6"/>
          <p:cNvSpPr txBox="1"/>
          <p:nvPr/>
        </p:nvSpPr>
        <p:spPr>
          <a:xfrm>
            <a:off x="404671" y="1819929"/>
            <a:ext cx="8702167" cy="4147503"/>
          </a:xfrm>
          <a:prstGeom prst="rect">
            <a:avLst/>
          </a:prstGeom>
        </p:spPr>
        <p:txBody>
          <a:bodyPr lIns="0" tIns="0" rIns="0" bIns="0" rtlCol="0" anchor="t">
            <a:spAutoFit/>
          </a:bodyPr>
          <a:lstStyle/>
          <a:p>
            <a:pPr>
              <a:lnSpc>
                <a:spcPts val="4759"/>
              </a:lnSpc>
            </a:pPr>
            <a:r>
              <a:rPr lang="en-US" sz="3400" dirty="0">
                <a:solidFill>
                  <a:srgbClr val="000000"/>
                </a:solidFill>
                <a:latin typeface="Open Sans Light"/>
              </a:rPr>
              <a:t>Aantal:350</a:t>
            </a:r>
          </a:p>
          <a:p>
            <a:pPr>
              <a:lnSpc>
                <a:spcPts val="4759"/>
              </a:lnSpc>
            </a:pPr>
            <a:r>
              <a:rPr lang="en-US" sz="3400" dirty="0" err="1">
                <a:solidFill>
                  <a:srgbClr val="000000"/>
                </a:solidFill>
                <a:latin typeface="Open Sans Light"/>
              </a:rPr>
              <a:t>redactie</a:t>
            </a:r>
            <a:r>
              <a:rPr lang="en-US" sz="3400" dirty="0">
                <a:solidFill>
                  <a:srgbClr val="000000"/>
                </a:solidFill>
                <a:latin typeface="Open Sans Light"/>
              </a:rPr>
              <a:t>: 1</a:t>
            </a:r>
          </a:p>
          <a:p>
            <a:pPr>
              <a:lnSpc>
                <a:spcPts val="4759"/>
              </a:lnSpc>
            </a:pPr>
            <a:r>
              <a:rPr lang="en-US" sz="3399" dirty="0" err="1">
                <a:solidFill>
                  <a:srgbClr val="000000"/>
                </a:solidFill>
                <a:latin typeface="Open Sans Light"/>
              </a:rPr>
              <a:t>redactie</a:t>
            </a:r>
            <a:r>
              <a:rPr lang="en-US" sz="3399" dirty="0">
                <a:solidFill>
                  <a:srgbClr val="000000"/>
                </a:solidFill>
                <a:latin typeface="Open Sans Light"/>
              </a:rPr>
              <a:t>/medewerker:1</a:t>
            </a:r>
            <a:r>
              <a:rPr lang="en-US" sz="3400" dirty="0">
                <a:solidFill>
                  <a:srgbClr val="000000"/>
                </a:solidFill>
                <a:latin typeface="Open Sans Light"/>
              </a:rPr>
              <a:t> </a:t>
            </a:r>
          </a:p>
          <a:p>
            <a:pPr>
              <a:lnSpc>
                <a:spcPts val="4759"/>
              </a:lnSpc>
            </a:pPr>
            <a:r>
              <a:rPr lang="en-US" sz="3399" dirty="0">
                <a:solidFill>
                  <a:srgbClr val="000000"/>
                </a:solidFill>
                <a:latin typeface="Open Sans Light"/>
              </a:rPr>
              <a:t>Fotograaf:3</a:t>
            </a:r>
          </a:p>
          <a:p>
            <a:pPr>
              <a:lnSpc>
                <a:spcPts val="4759"/>
              </a:lnSpc>
            </a:pPr>
            <a:r>
              <a:rPr lang="en-US" sz="3399" dirty="0">
                <a:solidFill>
                  <a:srgbClr val="000000"/>
                </a:solidFill>
                <a:latin typeface="Open Sans Light"/>
              </a:rPr>
              <a:t>auteur: 3</a:t>
            </a:r>
          </a:p>
          <a:p>
            <a:pPr>
              <a:lnSpc>
                <a:spcPts val="4759"/>
              </a:lnSpc>
            </a:pPr>
            <a:r>
              <a:rPr lang="en-US" sz="3399" dirty="0" err="1">
                <a:solidFill>
                  <a:srgbClr val="000000"/>
                </a:solidFill>
                <a:latin typeface="Open Sans Light"/>
              </a:rPr>
              <a:t>Nieuwsbrief</a:t>
            </a:r>
            <a:r>
              <a:rPr lang="en-US" sz="3399" dirty="0">
                <a:solidFill>
                  <a:srgbClr val="000000"/>
                </a:solidFill>
                <a:latin typeface="Open Sans Light"/>
              </a:rPr>
              <a:t> </a:t>
            </a:r>
            <a:r>
              <a:rPr lang="en-US" sz="3399" dirty="0" err="1">
                <a:solidFill>
                  <a:srgbClr val="000000"/>
                </a:solidFill>
                <a:latin typeface="Open Sans Light"/>
              </a:rPr>
              <a:t>ontvangers</a:t>
            </a:r>
            <a:r>
              <a:rPr lang="en-US" sz="3399" dirty="0">
                <a:solidFill>
                  <a:srgbClr val="000000"/>
                </a:solidFill>
                <a:latin typeface="Open Sans Light"/>
              </a:rPr>
              <a:t>: 57</a:t>
            </a:r>
          </a:p>
          <a:p>
            <a:pPr>
              <a:lnSpc>
                <a:spcPts val="4759"/>
              </a:lnSpc>
            </a:pPr>
            <a:r>
              <a:rPr lang="en-US" sz="3399" dirty="0" err="1">
                <a:solidFill>
                  <a:srgbClr val="000000"/>
                </a:solidFill>
                <a:latin typeface="Open Sans Light"/>
              </a:rPr>
              <a:t>Gebieden</a:t>
            </a:r>
            <a:r>
              <a:rPr lang="en-US" sz="3399" dirty="0">
                <a:solidFill>
                  <a:srgbClr val="000000"/>
                </a:solidFill>
                <a:latin typeface="Open Sans Light"/>
              </a:rPr>
              <a:t> met het </a:t>
            </a:r>
            <a:r>
              <a:rPr lang="en-US" sz="3399" dirty="0" err="1">
                <a:solidFill>
                  <a:srgbClr val="000000"/>
                </a:solidFill>
                <a:latin typeface="Open Sans Light"/>
              </a:rPr>
              <a:t>hoogste</a:t>
            </a:r>
            <a:r>
              <a:rPr lang="en-US" sz="3399" dirty="0">
                <a:solidFill>
                  <a:srgbClr val="000000"/>
                </a:solidFill>
                <a:latin typeface="Open Sans Light"/>
              </a:rPr>
              <a:t> </a:t>
            </a:r>
            <a:r>
              <a:rPr lang="en-US" sz="3399" dirty="0" err="1">
                <a:solidFill>
                  <a:srgbClr val="000000"/>
                </a:solidFill>
                <a:latin typeface="Open Sans Light"/>
              </a:rPr>
              <a:t>aantal</a:t>
            </a:r>
            <a:r>
              <a:rPr lang="en-US" sz="3399" dirty="0">
                <a:solidFill>
                  <a:srgbClr val="000000"/>
                </a:solidFill>
                <a:latin typeface="Open Sans Light"/>
              </a:rPr>
              <a:t> </a:t>
            </a:r>
            <a:r>
              <a:rPr lang="en-US" sz="3399" dirty="0" err="1">
                <a:solidFill>
                  <a:srgbClr val="000000"/>
                </a:solidFill>
                <a:latin typeface="Open Sans Light"/>
              </a:rPr>
              <a:t>donateurs</a:t>
            </a:r>
            <a:r>
              <a:rPr lang="en-US" sz="3399" dirty="0">
                <a:solidFill>
                  <a:srgbClr val="000000"/>
                </a:solidFill>
                <a:latin typeface="Open Sans Light"/>
              </a:rPr>
              <a:t>:</a:t>
            </a:r>
          </a:p>
        </p:txBody>
      </p:sp>
      <p:grpSp>
        <p:nvGrpSpPr>
          <p:cNvPr id="7" name="Group 7"/>
          <p:cNvGrpSpPr/>
          <p:nvPr/>
        </p:nvGrpSpPr>
        <p:grpSpPr>
          <a:xfrm>
            <a:off x="125173" y="6251203"/>
            <a:ext cx="9187034" cy="3603377"/>
            <a:chOff x="0" y="0"/>
            <a:chExt cx="12249378" cy="4804502"/>
          </a:xfrm>
        </p:grpSpPr>
        <p:grpSp>
          <p:nvGrpSpPr>
            <p:cNvPr id="8" name="Group 8"/>
            <p:cNvGrpSpPr>
              <a:grpSpLocks noChangeAspect="1"/>
            </p:cNvGrpSpPr>
            <p:nvPr/>
          </p:nvGrpSpPr>
          <p:grpSpPr>
            <a:xfrm>
              <a:off x="2193346" y="0"/>
              <a:ext cx="9858246" cy="4201553"/>
              <a:chOff x="0" y="0"/>
              <a:chExt cx="22390037" cy="9542563"/>
            </a:xfrm>
          </p:grpSpPr>
          <p:sp>
            <p:nvSpPr>
              <p:cNvPr id="9" name="Freeform 9"/>
              <p:cNvSpPr/>
              <p:nvPr/>
            </p:nvSpPr>
            <p:spPr>
              <a:xfrm>
                <a:off x="-6350" y="0"/>
                <a:ext cx="22402738" cy="9542563"/>
              </a:xfrm>
              <a:custGeom>
                <a:avLst/>
                <a:gdLst/>
                <a:ahLst/>
                <a:cxnLst/>
                <a:rect l="l" t="t" r="r" b="b"/>
                <a:pathLst>
                  <a:path w="22402738" h="9542563">
                    <a:moveTo>
                      <a:pt x="0" y="0"/>
                    </a:moveTo>
                    <a:lnTo>
                      <a:pt x="12700" y="0"/>
                    </a:lnTo>
                    <a:lnTo>
                      <a:pt x="12700" y="9542563"/>
                    </a:lnTo>
                    <a:lnTo>
                      <a:pt x="0" y="9542563"/>
                    </a:lnTo>
                    <a:close/>
                    <a:moveTo>
                      <a:pt x="4478007" y="0"/>
                    </a:moveTo>
                    <a:lnTo>
                      <a:pt x="4490707" y="0"/>
                    </a:lnTo>
                    <a:lnTo>
                      <a:pt x="4490707" y="9542563"/>
                    </a:lnTo>
                    <a:lnTo>
                      <a:pt x="4478007" y="9542563"/>
                    </a:lnTo>
                    <a:close/>
                    <a:moveTo>
                      <a:pt x="8956015" y="0"/>
                    </a:moveTo>
                    <a:lnTo>
                      <a:pt x="8968715" y="0"/>
                    </a:lnTo>
                    <a:lnTo>
                      <a:pt x="8968715" y="9542563"/>
                    </a:lnTo>
                    <a:lnTo>
                      <a:pt x="8956015" y="9542563"/>
                    </a:lnTo>
                    <a:close/>
                    <a:moveTo>
                      <a:pt x="13434022" y="0"/>
                    </a:moveTo>
                    <a:lnTo>
                      <a:pt x="13446722" y="0"/>
                    </a:lnTo>
                    <a:lnTo>
                      <a:pt x="13446722" y="9542563"/>
                    </a:lnTo>
                    <a:lnTo>
                      <a:pt x="13434022" y="9542563"/>
                    </a:lnTo>
                    <a:close/>
                    <a:moveTo>
                      <a:pt x="17912029" y="0"/>
                    </a:moveTo>
                    <a:lnTo>
                      <a:pt x="17924729" y="0"/>
                    </a:lnTo>
                    <a:lnTo>
                      <a:pt x="17924729" y="9542563"/>
                    </a:lnTo>
                    <a:lnTo>
                      <a:pt x="17912029" y="9542563"/>
                    </a:lnTo>
                    <a:close/>
                    <a:moveTo>
                      <a:pt x="22390038" y="0"/>
                    </a:moveTo>
                    <a:lnTo>
                      <a:pt x="22402738" y="0"/>
                    </a:lnTo>
                    <a:lnTo>
                      <a:pt x="22402738" y="9542563"/>
                    </a:lnTo>
                    <a:lnTo>
                      <a:pt x="22390038" y="9542563"/>
                    </a:lnTo>
                    <a:close/>
                  </a:path>
                </a:pathLst>
              </a:custGeom>
              <a:solidFill>
                <a:srgbClr val="000000">
                  <a:alpha val="24705"/>
                </a:srgbClr>
              </a:solidFill>
            </p:spPr>
          </p:sp>
        </p:grpSp>
        <p:sp>
          <p:nvSpPr>
            <p:cNvPr id="10" name="TextBox 10"/>
            <p:cNvSpPr txBox="1"/>
            <p:nvPr/>
          </p:nvSpPr>
          <p:spPr>
            <a:xfrm>
              <a:off x="2094452" y="4331728"/>
              <a:ext cx="197787"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0</a:t>
              </a:r>
            </a:p>
          </p:txBody>
        </p:sp>
        <p:sp>
          <p:nvSpPr>
            <p:cNvPr id="11" name="TextBox 11"/>
            <p:cNvSpPr txBox="1"/>
            <p:nvPr/>
          </p:nvSpPr>
          <p:spPr>
            <a:xfrm>
              <a:off x="3967208" y="4331728"/>
              <a:ext cx="395573"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10</a:t>
              </a:r>
            </a:p>
          </p:txBody>
        </p:sp>
        <p:sp>
          <p:nvSpPr>
            <p:cNvPr id="12" name="TextBox 12"/>
            <p:cNvSpPr txBox="1"/>
            <p:nvPr/>
          </p:nvSpPr>
          <p:spPr>
            <a:xfrm>
              <a:off x="5938857" y="4331728"/>
              <a:ext cx="395573"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20</a:t>
              </a:r>
            </a:p>
          </p:txBody>
        </p:sp>
        <p:sp>
          <p:nvSpPr>
            <p:cNvPr id="13" name="TextBox 13"/>
            <p:cNvSpPr txBox="1"/>
            <p:nvPr/>
          </p:nvSpPr>
          <p:spPr>
            <a:xfrm>
              <a:off x="7910507" y="4331728"/>
              <a:ext cx="395573"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30</a:t>
              </a:r>
            </a:p>
          </p:txBody>
        </p:sp>
        <p:sp>
          <p:nvSpPr>
            <p:cNvPr id="14" name="TextBox 14"/>
            <p:cNvSpPr txBox="1"/>
            <p:nvPr/>
          </p:nvSpPr>
          <p:spPr>
            <a:xfrm>
              <a:off x="9882156" y="4331728"/>
              <a:ext cx="395573"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40</a:t>
              </a:r>
            </a:p>
          </p:txBody>
        </p:sp>
        <p:sp>
          <p:nvSpPr>
            <p:cNvPr id="15" name="TextBox 15"/>
            <p:cNvSpPr txBox="1"/>
            <p:nvPr/>
          </p:nvSpPr>
          <p:spPr>
            <a:xfrm>
              <a:off x="11853805" y="4331728"/>
              <a:ext cx="395573" cy="472774"/>
            </a:xfrm>
            <a:prstGeom prst="rect">
              <a:avLst/>
            </a:prstGeom>
          </p:spPr>
          <p:txBody>
            <a:bodyPr lIns="0" tIns="0" rIns="0" bIns="0" rtlCol="0" anchor="t">
              <a:spAutoFit/>
            </a:bodyPr>
            <a:lstStyle/>
            <a:p>
              <a:pPr algn="ctr">
                <a:lnSpc>
                  <a:spcPts val="2940"/>
                </a:lnSpc>
              </a:pPr>
              <a:r>
                <a:rPr lang="en-US" sz="2100">
                  <a:solidFill>
                    <a:srgbClr val="000000"/>
                  </a:solidFill>
                  <a:latin typeface="Arimo"/>
                </a:rPr>
                <a:t>50</a:t>
              </a:r>
            </a:p>
          </p:txBody>
        </p:sp>
        <p:sp>
          <p:nvSpPr>
            <p:cNvPr id="16" name="TextBox 16"/>
            <p:cNvSpPr txBox="1"/>
            <p:nvPr/>
          </p:nvSpPr>
          <p:spPr>
            <a:xfrm>
              <a:off x="315519" y="117940"/>
              <a:ext cx="1700026"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Den Haag </a:t>
              </a:r>
            </a:p>
          </p:txBody>
        </p:sp>
        <p:sp>
          <p:nvSpPr>
            <p:cNvPr id="17" name="TextBox 17"/>
            <p:cNvSpPr txBox="1"/>
            <p:nvPr/>
          </p:nvSpPr>
          <p:spPr>
            <a:xfrm>
              <a:off x="0" y="979259"/>
              <a:ext cx="2015546"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Amsterdam  </a:t>
              </a:r>
            </a:p>
          </p:txBody>
        </p:sp>
        <p:sp>
          <p:nvSpPr>
            <p:cNvPr id="18" name="TextBox 18"/>
            <p:cNvSpPr txBox="1"/>
            <p:nvPr/>
          </p:nvSpPr>
          <p:spPr>
            <a:xfrm>
              <a:off x="573046" y="1840577"/>
              <a:ext cx="1442499"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Haarlem </a:t>
              </a:r>
            </a:p>
          </p:txBody>
        </p:sp>
        <p:sp>
          <p:nvSpPr>
            <p:cNvPr id="19" name="TextBox 19"/>
            <p:cNvSpPr txBox="1"/>
            <p:nvPr/>
          </p:nvSpPr>
          <p:spPr>
            <a:xfrm>
              <a:off x="848921" y="2701896"/>
              <a:ext cx="1166625"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Leiden </a:t>
              </a:r>
            </a:p>
          </p:txBody>
        </p:sp>
        <p:sp>
          <p:nvSpPr>
            <p:cNvPr id="20" name="TextBox 20"/>
            <p:cNvSpPr txBox="1"/>
            <p:nvPr/>
          </p:nvSpPr>
          <p:spPr>
            <a:xfrm>
              <a:off x="790382" y="3563214"/>
              <a:ext cx="1225163" cy="472774"/>
            </a:xfrm>
            <a:prstGeom prst="rect">
              <a:avLst/>
            </a:prstGeom>
          </p:spPr>
          <p:txBody>
            <a:bodyPr lIns="0" tIns="0" rIns="0" bIns="0" rtlCol="0" anchor="t">
              <a:spAutoFit/>
            </a:bodyPr>
            <a:lstStyle/>
            <a:p>
              <a:pPr algn="r">
                <a:lnSpc>
                  <a:spcPts val="2940"/>
                </a:lnSpc>
              </a:pPr>
              <a:r>
                <a:rPr lang="en-US" sz="2100">
                  <a:solidFill>
                    <a:srgbClr val="000000"/>
                  </a:solidFill>
                  <a:latin typeface="Arimo"/>
                </a:rPr>
                <a:t>Katwijk </a:t>
              </a:r>
            </a:p>
          </p:txBody>
        </p:sp>
        <p:grpSp>
          <p:nvGrpSpPr>
            <p:cNvPr id="21" name="Group 21"/>
            <p:cNvGrpSpPr>
              <a:grpSpLocks noChangeAspect="1"/>
            </p:cNvGrpSpPr>
            <p:nvPr/>
          </p:nvGrpSpPr>
          <p:grpSpPr>
            <a:xfrm>
              <a:off x="2193346" y="0"/>
              <a:ext cx="9858246" cy="4201553"/>
              <a:chOff x="0" y="0"/>
              <a:chExt cx="22390037" cy="9542563"/>
            </a:xfrm>
          </p:grpSpPr>
          <p:sp>
            <p:nvSpPr>
              <p:cNvPr id="22" name="Freeform 22"/>
              <p:cNvSpPr/>
              <p:nvPr/>
            </p:nvSpPr>
            <p:spPr>
              <a:xfrm>
                <a:off x="0" y="0"/>
                <a:ext cx="19261782" cy="1717662"/>
              </a:xfrm>
              <a:custGeom>
                <a:avLst/>
                <a:gdLst/>
                <a:ahLst/>
                <a:cxnLst/>
                <a:rect l="l" t="t" r="r" b="b"/>
                <a:pathLst>
                  <a:path w="19261782" h="1717662">
                    <a:moveTo>
                      <a:pt x="0" y="0"/>
                    </a:moveTo>
                    <a:lnTo>
                      <a:pt x="19124369" y="0"/>
                    </a:lnTo>
                    <a:cubicBezTo>
                      <a:pt x="19160813" y="0"/>
                      <a:pt x="19195765" y="14477"/>
                      <a:pt x="19221535" y="40247"/>
                    </a:cubicBezTo>
                    <a:cubicBezTo>
                      <a:pt x="19247304" y="66017"/>
                      <a:pt x="19261782" y="100969"/>
                      <a:pt x="19261782" y="137413"/>
                    </a:cubicBezTo>
                    <a:lnTo>
                      <a:pt x="19261782" y="1580249"/>
                    </a:lnTo>
                    <a:cubicBezTo>
                      <a:pt x="19261782" y="1616693"/>
                      <a:pt x="19247304" y="1651644"/>
                      <a:pt x="19221535" y="1677414"/>
                    </a:cubicBezTo>
                    <a:cubicBezTo>
                      <a:pt x="19195765" y="1703184"/>
                      <a:pt x="19160813" y="1717662"/>
                      <a:pt x="19124369" y="1717661"/>
                    </a:cubicBezTo>
                    <a:lnTo>
                      <a:pt x="0" y="1717661"/>
                    </a:lnTo>
                    <a:close/>
                  </a:path>
                </a:pathLst>
              </a:custGeom>
              <a:solidFill>
                <a:srgbClr val="436EBE"/>
              </a:solidFill>
            </p:spPr>
          </p:sp>
          <p:sp>
            <p:nvSpPr>
              <p:cNvPr id="23" name="Freeform 23"/>
              <p:cNvSpPr/>
              <p:nvPr/>
            </p:nvSpPr>
            <p:spPr>
              <a:xfrm>
                <a:off x="0" y="1956225"/>
                <a:ext cx="8066763" cy="1717662"/>
              </a:xfrm>
              <a:custGeom>
                <a:avLst/>
                <a:gdLst/>
                <a:ahLst/>
                <a:cxnLst/>
                <a:rect l="l" t="t" r="r" b="b"/>
                <a:pathLst>
                  <a:path w="8066763" h="1717662">
                    <a:moveTo>
                      <a:pt x="0" y="0"/>
                    </a:moveTo>
                    <a:lnTo>
                      <a:pt x="7929351" y="0"/>
                    </a:lnTo>
                    <a:cubicBezTo>
                      <a:pt x="8005242" y="1"/>
                      <a:pt x="8066763" y="61522"/>
                      <a:pt x="8066763" y="137413"/>
                    </a:cubicBezTo>
                    <a:lnTo>
                      <a:pt x="8066763" y="1580249"/>
                    </a:lnTo>
                    <a:cubicBezTo>
                      <a:pt x="8066763" y="1656140"/>
                      <a:pt x="8005242" y="1717662"/>
                      <a:pt x="7929351" y="1717662"/>
                    </a:cubicBezTo>
                    <a:lnTo>
                      <a:pt x="0" y="1717662"/>
                    </a:lnTo>
                    <a:close/>
                  </a:path>
                </a:pathLst>
              </a:custGeom>
              <a:solidFill>
                <a:srgbClr val="436EBE"/>
              </a:solidFill>
            </p:spPr>
          </p:sp>
          <p:sp>
            <p:nvSpPr>
              <p:cNvPr id="24" name="Freeform 24"/>
              <p:cNvSpPr/>
              <p:nvPr/>
            </p:nvSpPr>
            <p:spPr>
              <a:xfrm>
                <a:off x="0" y="3912451"/>
                <a:ext cx="8066763" cy="1717661"/>
              </a:xfrm>
              <a:custGeom>
                <a:avLst/>
                <a:gdLst/>
                <a:ahLst/>
                <a:cxnLst/>
                <a:rect l="l" t="t" r="r" b="b"/>
                <a:pathLst>
                  <a:path w="8066763" h="1717661">
                    <a:moveTo>
                      <a:pt x="0" y="0"/>
                    </a:moveTo>
                    <a:lnTo>
                      <a:pt x="7929351" y="0"/>
                    </a:lnTo>
                    <a:cubicBezTo>
                      <a:pt x="8005242" y="0"/>
                      <a:pt x="8066763" y="61522"/>
                      <a:pt x="8066763" y="137413"/>
                    </a:cubicBezTo>
                    <a:lnTo>
                      <a:pt x="8066763" y="1580248"/>
                    </a:lnTo>
                    <a:cubicBezTo>
                      <a:pt x="8066763" y="1656139"/>
                      <a:pt x="8005242" y="1717661"/>
                      <a:pt x="7929351" y="1717661"/>
                    </a:cubicBezTo>
                    <a:lnTo>
                      <a:pt x="0" y="1717661"/>
                    </a:lnTo>
                    <a:close/>
                  </a:path>
                </a:pathLst>
              </a:custGeom>
              <a:solidFill>
                <a:srgbClr val="436EBE"/>
              </a:solidFill>
            </p:spPr>
          </p:sp>
          <p:sp>
            <p:nvSpPr>
              <p:cNvPr id="25" name="Freeform 25"/>
              <p:cNvSpPr/>
              <p:nvPr/>
            </p:nvSpPr>
            <p:spPr>
              <a:xfrm>
                <a:off x="0" y="5868676"/>
                <a:ext cx="8066763" cy="1717661"/>
              </a:xfrm>
              <a:custGeom>
                <a:avLst/>
                <a:gdLst/>
                <a:ahLst/>
                <a:cxnLst/>
                <a:rect l="l" t="t" r="r" b="b"/>
                <a:pathLst>
                  <a:path w="8066763" h="1717661">
                    <a:moveTo>
                      <a:pt x="0" y="0"/>
                    </a:moveTo>
                    <a:lnTo>
                      <a:pt x="7929351" y="0"/>
                    </a:lnTo>
                    <a:cubicBezTo>
                      <a:pt x="8005242" y="1"/>
                      <a:pt x="8066763" y="61522"/>
                      <a:pt x="8066763" y="137413"/>
                    </a:cubicBezTo>
                    <a:lnTo>
                      <a:pt x="8066763" y="1580249"/>
                    </a:lnTo>
                    <a:cubicBezTo>
                      <a:pt x="8066763" y="1656140"/>
                      <a:pt x="8005242" y="1717662"/>
                      <a:pt x="7929351" y="1717662"/>
                    </a:cubicBezTo>
                    <a:lnTo>
                      <a:pt x="0" y="1717662"/>
                    </a:lnTo>
                    <a:close/>
                  </a:path>
                </a:pathLst>
              </a:custGeom>
              <a:solidFill>
                <a:srgbClr val="436EBE"/>
              </a:solidFill>
            </p:spPr>
          </p:sp>
          <p:sp>
            <p:nvSpPr>
              <p:cNvPr id="26" name="Freeform 26"/>
              <p:cNvSpPr/>
              <p:nvPr/>
            </p:nvSpPr>
            <p:spPr>
              <a:xfrm>
                <a:off x="0" y="7824901"/>
                <a:ext cx="4932158" cy="1717662"/>
              </a:xfrm>
              <a:custGeom>
                <a:avLst/>
                <a:gdLst/>
                <a:ahLst/>
                <a:cxnLst/>
                <a:rect l="l" t="t" r="r" b="b"/>
                <a:pathLst>
                  <a:path w="4932158" h="1717662">
                    <a:moveTo>
                      <a:pt x="0" y="0"/>
                    </a:moveTo>
                    <a:lnTo>
                      <a:pt x="4794745" y="0"/>
                    </a:lnTo>
                    <a:cubicBezTo>
                      <a:pt x="4831190" y="0"/>
                      <a:pt x="4866141" y="14478"/>
                      <a:pt x="4891911" y="40248"/>
                    </a:cubicBezTo>
                    <a:cubicBezTo>
                      <a:pt x="4917681" y="66018"/>
                      <a:pt x="4932158" y="100969"/>
                      <a:pt x="4932158" y="137414"/>
                    </a:cubicBezTo>
                    <a:lnTo>
                      <a:pt x="4932158" y="1580249"/>
                    </a:lnTo>
                    <a:cubicBezTo>
                      <a:pt x="4932158" y="1616693"/>
                      <a:pt x="4917681" y="1651645"/>
                      <a:pt x="4891911" y="1677415"/>
                    </a:cubicBezTo>
                    <a:cubicBezTo>
                      <a:pt x="4866141" y="1703185"/>
                      <a:pt x="4831190" y="1717662"/>
                      <a:pt x="4794745" y="1717662"/>
                    </a:cubicBezTo>
                    <a:lnTo>
                      <a:pt x="0" y="1717662"/>
                    </a:lnTo>
                    <a:close/>
                  </a:path>
                </a:pathLst>
              </a:custGeom>
              <a:solidFill>
                <a:srgbClr val="436EBE"/>
              </a:solidFill>
            </p:spPr>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1071" t="22647" r="28602" b="6257"/>
          <a:stretch>
            <a:fillRect/>
          </a:stretch>
        </p:blipFill>
        <p:spPr>
          <a:xfrm>
            <a:off x="9144000" y="696862"/>
            <a:ext cx="8828662" cy="8755395"/>
          </a:xfrm>
          <a:prstGeom prst="rect">
            <a:avLst/>
          </a:prstGeom>
        </p:spPr>
      </p:pic>
      <p:grpSp>
        <p:nvGrpSpPr>
          <p:cNvPr id="3" name="Group 3"/>
          <p:cNvGrpSpPr/>
          <p:nvPr/>
        </p:nvGrpSpPr>
        <p:grpSpPr>
          <a:xfrm>
            <a:off x="375804" y="-904952"/>
            <a:ext cx="8768196" cy="2137698"/>
            <a:chOff x="0" y="0"/>
            <a:chExt cx="11690929" cy="2850264"/>
          </a:xfrm>
        </p:grpSpPr>
        <p:sp>
          <p:nvSpPr>
            <p:cNvPr id="4" name="TextBox 4"/>
            <p:cNvSpPr txBox="1"/>
            <p:nvPr/>
          </p:nvSpPr>
          <p:spPr>
            <a:xfrm>
              <a:off x="0" y="9525"/>
              <a:ext cx="11690929" cy="1443351"/>
            </a:xfrm>
            <a:prstGeom prst="rect">
              <a:avLst/>
            </a:prstGeom>
          </p:spPr>
          <p:txBody>
            <a:bodyPr lIns="0" tIns="0" rIns="0" bIns="0" rtlCol="0" anchor="t">
              <a:spAutoFit/>
            </a:bodyPr>
            <a:lstStyle/>
            <a:p>
              <a:pPr>
                <a:lnSpc>
                  <a:spcPts val="8640"/>
                </a:lnSpc>
              </a:pPr>
              <a:endParaRPr/>
            </a:p>
          </p:txBody>
        </p:sp>
        <p:sp>
          <p:nvSpPr>
            <p:cNvPr id="5" name="TextBox 5"/>
            <p:cNvSpPr txBox="1"/>
            <p:nvPr/>
          </p:nvSpPr>
          <p:spPr>
            <a:xfrm>
              <a:off x="0" y="2113847"/>
              <a:ext cx="11690929" cy="736416"/>
            </a:xfrm>
            <a:prstGeom prst="rect">
              <a:avLst/>
            </a:prstGeom>
          </p:spPr>
          <p:txBody>
            <a:bodyPr lIns="0" tIns="0" rIns="0" bIns="0" rtlCol="0" anchor="t">
              <a:spAutoFit/>
            </a:bodyPr>
            <a:lstStyle/>
            <a:p>
              <a:pPr>
                <a:lnSpc>
                  <a:spcPts val="4679"/>
                </a:lnSpc>
              </a:pPr>
              <a:r>
                <a:rPr lang="en-US" sz="3599">
                  <a:solidFill>
                    <a:srgbClr val="2B2B2B"/>
                  </a:solidFill>
                  <a:latin typeface="Muli Regular Bold"/>
                </a:rPr>
                <a:t>BESCHERM HEER/VROUW </a:t>
              </a:r>
            </a:p>
          </p:txBody>
        </p:sp>
      </p:grpSp>
      <p:sp>
        <p:nvSpPr>
          <p:cNvPr id="6" name="TextBox 6"/>
          <p:cNvSpPr txBox="1"/>
          <p:nvPr/>
        </p:nvSpPr>
        <p:spPr>
          <a:xfrm>
            <a:off x="375804" y="1311869"/>
            <a:ext cx="8702167" cy="2361565"/>
          </a:xfrm>
          <a:prstGeom prst="rect">
            <a:avLst/>
          </a:prstGeom>
        </p:spPr>
        <p:txBody>
          <a:bodyPr lIns="0" tIns="0" rIns="0" bIns="0" rtlCol="0" anchor="t">
            <a:spAutoFit/>
          </a:bodyPr>
          <a:lstStyle/>
          <a:p>
            <a:pPr>
              <a:lnSpc>
                <a:spcPts val="4759"/>
              </a:lnSpc>
            </a:pPr>
            <a:r>
              <a:rPr lang="en-US" sz="3400" dirty="0">
                <a:solidFill>
                  <a:srgbClr val="000000"/>
                </a:solidFill>
                <a:latin typeface="Open Sans Light"/>
              </a:rPr>
              <a:t>Aantal:31</a:t>
            </a:r>
          </a:p>
          <a:p>
            <a:pPr>
              <a:lnSpc>
                <a:spcPts val="4759"/>
              </a:lnSpc>
            </a:pPr>
            <a:r>
              <a:rPr lang="en-US" sz="3399" dirty="0" err="1">
                <a:solidFill>
                  <a:srgbClr val="000000"/>
                </a:solidFill>
                <a:latin typeface="Open Sans Light"/>
              </a:rPr>
              <a:t>redactie</a:t>
            </a:r>
            <a:r>
              <a:rPr lang="en-US" sz="3399" dirty="0">
                <a:solidFill>
                  <a:srgbClr val="000000"/>
                </a:solidFill>
                <a:latin typeface="Open Sans Light"/>
              </a:rPr>
              <a:t>/</a:t>
            </a:r>
            <a:r>
              <a:rPr lang="en-US" sz="3399" dirty="0" err="1">
                <a:solidFill>
                  <a:srgbClr val="000000"/>
                </a:solidFill>
                <a:latin typeface="Open Sans Light"/>
              </a:rPr>
              <a:t>medewerker</a:t>
            </a:r>
            <a:r>
              <a:rPr lang="en-US" sz="3399" dirty="0">
                <a:solidFill>
                  <a:srgbClr val="000000"/>
                </a:solidFill>
                <a:latin typeface="Open Sans Light"/>
              </a:rPr>
              <a:t>/</a:t>
            </a:r>
            <a:r>
              <a:rPr lang="en-US" sz="3399" dirty="0" err="1">
                <a:solidFill>
                  <a:srgbClr val="000000"/>
                </a:solidFill>
                <a:latin typeface="Open Sans Light"/>
              </a:rPr>
              <a:t>fotograaf</a:t>
            </a:r>
            <a:r>
              <a:rPr lang="en-US" sz="3399" dirty="0">
                <a:solidFill>
                  <a:srgbClr val="000000"/>
                </a:solidFill>
                <a:latin typeface="Open Sans Light"/>
              </a:rPr>
              <a:t>/auteur:3</a:t>
            </a:r>
          </a:p>
          <a:p>
            <a:pPr>
              <a:lnSpc>
                <a:spcPts val="4759"/>
              </a:lnSpc>
            </a:pPr>
            <a:r>
              <a:rPr lang="en-US" sz="3399" dirty="0" err="1">
                <a:solidFill>
                  <a:srgbClr val="000000"/>
                </a:solidFill>
                <a:latin typeface="Open Sans Light"/>
              </a:rPr>
              <a:t>Nieuwsbrief</a:t>
            </a:r>
            <a:r>
              <a:rPr lang="en-US" sz="3399" dirty="0">
                <a:solidFill>
                  <a:srgbClr val="000000"/>
                </a:solidFill>
                <a:latin typeface="Open Sans Light"/>
              </a:rPr>
              <a:t> </a:t>
            </a:r>
            <a:r>
              <a:rPr lang="en-US" sz="3399" dirty="0" err="1">
                <a:solidFill>
                  <a:srgbClr val="000000"/>
                </a:solidFill>
                <a:latin typeface="Open Sans Light"/>
              </a:rPr>
              <a:t>ontvangers</a:t>
            </a:r>
            <a:r>
              <a:rPr lang="en-US" sz="3399" dirty="0">
                <a:solidFill>
                  <a:srgbClr val="000000"/>
                </a:solidFill>
                <a:latin typeface="Open Sans Light"/>
              </a:rPr>
              <a:t>: 9</a:t>
            </a:r>
          </a:p>
          <a:p>
            <a:pPr>
              <a:lnSpc>
                <a:spcPts val="4759"/>
              </a:lnSpc>
            </a:pPr>
            <a:r>
              <a:rPr lang="en-US" sz="3399" dirty="0" err="1">
                <a:solidFill>
                  <a:srgbClr val="000000"/>
                </a:solidFill>
                <a:latin typeface="Open Sans Light"/>
              </a:rPr>
              <a:t>Gebieden</a:t>
            </a:r>
            <a:r>
              <a:rPr lang="en-US" sz="3399" dirty="0">
                <a:solidFill>
                  <a:srgbClr val="000000"/>
                </a:solidFill>
                <a:latin typeface="Open Sans Light"/>
              </a:rPr>
              <a:t> met het </a:t>
            </a:r>
            <a:r>
              <a:rPr lang="en-US" sz="3399" dirty="0" err="1">
                <a:solidFill>
                  <a:srgbClr val="000000"/>
                </a:solidFill>
                <a:latin typeface="Open Sans Light"/>
              </a:rPr>
              <a:t>hoogste</a:t>
            </a:r>
            <a:r>
              <a:rPr lang="en-US" sz="3399" dirty="0">
                <a:solidFill>
                  <a:srgbClr val="000000"/>
                </a:solidFill>
                <a:latin typeface="Open Sans Light"/>
              </a:rPr>
              <a:t> </a:t>
            </a:r>
            <a:r>
              <a:rPr lang="en-US" sz="3399" dirty="0" err="1">
                <a:solidFill>
                  <a:srgbClr val="000000"/>
                </a:solidFill>
                <a:latin typeface="Open Sans Light"/>
              </a:rPr>
              <a:t>aantal</a:t>
            </a:r>
            <a:r>
              <a:rPr lang="en-US" sz="3399" dirty="0">
                <a:solidFill>
                  <a:srgbClr val="000000"/>
                </a:solidFill>
                <a:latin typeface="Open Sans Light"/>
              </a:rPr>
              <a:t> </a:t>
            </a:r>
            <a:r>
              <a:rPr lang="en-US" sz="3399" dirty="0" err="1">
                <a:solidFill>
                  <a:srgbClr val="000000"/>
                </a:solidFill>
                <a:latin typeface="Open Sans Light"/>
              </a:rPr>
              <a:t>donateurs</a:t>
            </a:r>
            <a:r>
              <a:rPr lang="en-US" sz="3399" dirty="0">
                <a:solidFill>
                  <a:srgbClr val="000000"/>
                </a:solidFill>
                <a:latin typeface="Open Sans Light"/>
              </a:rPr>
              <a:t>:</a:t>
            </a:r>
          </a:p>
        </p:txBody>
      </p:sp>
      <p:grpSp>
        <p:nvGrpSpPr>
          <p:cNvPr id="7" name="Group 7"/>
          <p:cNvGrpSpPr/>
          <p:nvPr/>
        </p:nvGrpSpPr>
        <p:grpSpPr>
          <a:xfrm>
            <a:off x="375804" y="4626000"/>
            <a:ext cx="8289848" cy="3365332"/>
            <a:chOff x="0" y="0"/>
            <a:chExt cx="11053131" cy="4487110"/>
          </a:xfrm>
        </p:grpSpPr>
        <p:grpSp>
          <p:nvGrpSpPr>
            <p:cNvPr id="8" name="Group 8"/>
            <p:cNvGrpSpPr>
              <a:grpSpLocks noChangeAspect="1"/>
            </p:cNvGrpSpPr>
            <p:nvPr/>
          </p:nvGrpSpPr>
          <p:grpSpPr>
            <a:xfrm>
              <a:off x="1753774" y="0"/>
              <a:ext cx="9206996" cy="3923993"/>
              <a:chOff x="0" y="0"/>
              <a:chExt cx="22390037" cy="9542563"/>
            </a:xfrm>
          </p:grpSpPr>
          <p:sp>
            <p:nvSpPr>
              <p:cNvPr id="9" name="Freeform 9"/>
              <p:cNvSpPr/>
              <p:nvPr/>
            </p:nvSpPr>
            <p:spPr>
              <a:xfrm>
                <a:off x="-6350" y="0"/>
                <a:ext cx="22402738" cy="9542563"/>
              </a:xfrm>
              <a:custGeom>
                <a:avLst/>
                <a:gdLst/>
                <a:ahLst/>
                <a:cxnLst/>
                <a:rect l="l" t="t" r="r" b="b"/>
                <a:pathLst>
                  <a:path w="22402738" h="9542563">
                    <a:moveTo>
                      <a:pt x="0" y="0"/>
                    </a:moveTo>
                    <a:lnTo>
                      <a:pt x="12700" y="0"/>
                    </a:lnTo>
                    <a:lnTo>
                      <a:pt x="12700" y="9542563"/>
                    </a:lnTo>
                    <a:lnTo>
                      <a:pt x="0" y="9542563"/>
                    </a:lnTo>
                    <a:close/>
                    <a:moveTo>
                      <a:pt x="4478007" y="0"/>
                    </a:moveTo>
                    <a:lnTo>
                      <a:pt x="4490707" y="0"/>
                    </a:lnTo>
                    <a:lnTo>
                      <a:pt x="4490707" y="9542563"/>
                    </a:lnTo>
                    <a:lnTo>
                      <a:pt x="4478007" y="9542563"/>
                    </a:lnTo>
                    <a:close/>
                    <a:moveTo>
                      <a:pt x="8956015" y="0"/>
                    </a:moveTo>
                    <a:lnTo>
                      <a:pt x="8968715" y="0"/>
                    </a:lnTo>
                    <a:lnTo>
                      <a:pt x="8968715" y="9542563"/>
                    </a:lnTo>
                    <a:lnTo>
                      <a:pt x="8956015" y="9542563"/>
                    </a:lnTo>
                    <a:close/>
                    <a:moveTo>
                      <a:pt x="13434022" y="0"/>
                    </a:moveTo>
                    <a:lnTo>
                      <a:pt x="13446722" y="0"/>
                    </a:lnTo>
                    <a:lnTo>
                      <a:pt x="13446722" y="9542563"/>
                    </a:lnTo>
                    <a:lnTo>
                      <a:pt x="13434022" y="9542563"/>
                    </a:lnTo>
                    <a:close/>
                    <a:moveTo>
                      <a:pt x="17912029" y="0"/>
                    </a:moveTo>
                    <a:lnTo>
                      <a:pt x="17924729" y="0"/>
                    </a:lnTo>
                    <a:lnTo>
                      <a:pt x="17924729" y="9542563"/>
                    </a:lnTo>
                    <a:lnTo>
                      <a:pt x="17912029" y="9542563"/>
                    </a:lnTo>
                    <a:close/>
                    <a:moveTo>
                      <a:pt x="22390038" y="0"/>
                    </a:moveTo>
                    <a:lnTo>
                      <a:pt x="22402738" y="0"/>
                    </a:lnTo>
                    <a:lnTo>
                      <a:pt x="22402738" y="9542563"/>
                    </a:lnTo>
                    <a:lnTo>
                      <a:pt x="22390038" y="9542563"/>
                    </a:lnTo>
                    <a:close/>
                  </a:path>
                </a:pathLst>
              </a:custGeom>
              <a:solidFill>
                <a:srgbClr val="000000">
                  <a:alpha val="24705"/>
                </a:srgbClr>
              </a:solidFill>
            </p:spPr>
          </p:sp>
        </p:grpSp>
        <p:sp>
          <p:nvSpPr>
            <p:cNvPr id="10" name="TextBox 10"/>
            <p:cNvSpPr txBox="1"/>
            <p:nvPr/>
          </p:nvSpPr>
          <p:spPr>
            <a:xfrm>
              <a:off x="1661414" y="4032897"/>
              <a:ext cx="18472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0</a:t>
              </a:r>
            </a:p>
          </p:txBody>
        </p:sp>
        <p:sp>
          <p:nvSpPr>
            <p:cNvPr id="11" name="TextBox 11"/>
            <p:cNvSpPr txBox="1"/>
            <p:nvPr/>
          </p:nvSpPr>
          <p:spPr>
            <a:xfrm>
              <a:off x="3502813" y="4032897"/>
              <a:ext cx="18472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1</a:t>
              </a:r>
            </a:p>
          </p:txBody>
        </p:sp>
        <p:sp>
          <p:nvSpPr>
            <p:cNvPr id="12" name="TextBox 12"/>
            <p:cNvSpPr txBox="1"/>
            <p:nvPr/>
          </p:nvSpPr>
          <p:spPr>
            <a:xfrm>
              <a:off x="5344213" y="4032897"/>
              <a:ext cx="18472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2</a:t>
              </a:r>
            </a:p>
          </p:txBody>
        </p:sp>
        <p:sp>
          <p:nvSpPr>
            <p:cNvPr id="13" name="TextBox 13"/>
            <p:cNvSpPr txBox="1"/>
            <p:nvPr/>
          </p:nvSpPr>
          <p:spPr>
            <a:xfrm>
              <a:off x="7185612" y="4032897"/>
              <a:ext cx="18472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3</a:t>
              </a:r>
            </a:p>
          </p:txBody>
        </p:sp>
        <p:sp>
          <p:nvSpPr>
            <p:cNvPr id="14" name="TextBox 14"/>
            <p:cNvSpPr txBox="1"/>
            <p:nvPr/>
          </p:nvSpPr>
          <p:spPr>
            <a:xfrm>
              <a:off x="9027011" y="4032897"/>
              <a:ext cx="18472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4</a:t>
              </a:r>
            </a:p>
          </p:txBody>
        </p:sp>
        <p:sp>
          <p:nvSpPr>
            <p:cNvPr id="15" name="TextBox 15"/>
            <p:cNvSpPr txBox="1"/>
            <p:nvPr/>
          </p:nvSpPr>
          <p:spPr>
            <a:xfrm>
              <a:off x="10868410" y="4032897"/>
              <a:ext cx="18472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5</a:t>
              </a:r>
            </a:p>
          </p:txBody>
        </p:sp>
        <p:sp>
          <p:nvSpPr>
            <p:cNvPr id="16" name="TextBox 16"/>
            <p:cNvSpPr txBox="1"/>
            <p:nvPr/>
          </p:nvSpPr>
          <p:spPr>
            <a:xfrm>
              <a:off x="0" y="97478"/>
              <a:ext cx="1587720"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Den Haag </a:t>
              </a:r>
            </a:p>
          </p:txBody>
        </p:sp>
        <p:sp>
          <p:nvSpPr>
            <p:cNvPr id="17" name="TextBox 17"/>
            <p:cNvSpPr txBox="1"/>
            <p:nvPr/>
          </p:nvSpPr>
          <p:spPr>
            <a:xfrm>
              <a:off x="240514" y="901896"/>
              <a:ext cx="1347206"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Haarlem </a:t>
              </a:r>
            </a:p>
          </p:txBody>
        </p:sp>
        <p:sp>
          <p:nvSpPr>
            <p:cNvPr id="18" name="TextBox 18"/>
            <p:cNvSpPr txBox="1"/>
            <p:nvPr/>
          </p:nvSpPr>
          <p:spPr>
            <a:xfrm>
              <a:off x="405855" y="1706315"/>
              <a:ext cx="1181865"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Leiden  </a:t>
              </a:r>
            </a:p>
          </p:txBody>
        </p:sp>
        <p:sp>
          <p:nvSpPr>
            <p:cNvPr id="19" name="TextBox 19"/>
            <p:cNvSpPr txBox="1"/>
            <p:nvPr/>
          </p:nvSpPr>
          <p:spPr>
            <a:xfrm>
              <a:off x="37536" y="2510733"/>
              <a:ext cx="1550184"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Noordwijk </a:t>
              </a:r>
            </a:p>
          </p:txBody>
        </p:sp>
        <p:sp>
          <p:nvSpPr>
            <p:cNvPr id="20" name="TextBox 20"/>
            <p:cNvSpPr txBox="1"/>
            <p:nvPr/>
          </p:nvSpPr>
          <p:spPr>
            <a:xfrm>
              <a:off x="738576" y="3315152"/>
              <a:ext cx="849144"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Heilo </a:t>
              </a:r>
            </a:p>
          </p:txBody>
        </p:sp>
        <p:grpSp>
          <p:nvGrpSpPr>
            <p:cNvPr id="21" name="Group 21"/>
            <p:cNvGrpSpPr>
              <a:grpSpLocks noChangeAspect="1"/>
            </p:cNvGrpSpPr>
            <p:nvPr/>
          </p:nvGrpSpPr>
          <p:grpSpPr>
            <a:xfrm>
              <a:off x="1753774" y="0"/>
              <a:ext cx="9206996" cy="3923993"/>
              <a:chOff x="0" y="0"/>
              <a:chExt cx="22390037" cy="9542563"/>
            </a:xfrm>
          </p:grpSpPr>
          <p:sp>
            <p:nvSpPr>
              <p:cNvPr id="22" name="Freeform 22"/>
              <p:cNvSpPr/>
              <p:nvPr/>
            </p:nvSpPr>
            <p:spPr>
              <a:xfrm>
                <a:off x="0" y="0"/>
                <a:ext cx="22396388" cy="1717662"/>
              </a:xfrm>
              <a:custGeom>
                <a:avLst/>
                <a:gdLst/>
                <a:ahLst/>
                <a:cxnLst/>
                <a:rect l="l" t="t" r="r" b="b"/>
                <a:pathLst>
                  <a:path w="22396388" h="1717662">
                    <a:moveTo>
                      <a:pt x="0" y="0"/>
                    </a:moveTo>
                    <a:lnTo>
                      <a:pt x="22258975" y="0"/>
                    </a:lnTo>
                    <a:cubicBezTo>
                      <a:pt x="22295419" y="0"/>
                      <a:pt x="22330370" y="14477"/>
                      <a:pt x="22356141" y="40247"/>
                    </a:cubicBezTo>
                    <a:cubicBezTo>
                      <a:pt x="22381910" y="66017"/>
                      <a:pt x="22396388" y="100969"/>
                      <a:pt x="22396388" y="137413"/>
                    </a:cubicBezTo>
                    <a:lnTo>
                      <a:pt x="22396388" y="1580249"/>
                    </a:lnTo>
                    <a:cubicBezTo>
                      <a:pt x="22396388" y="1616693"/>
                      <a:pt x="22381910" y="1651644"/>
                      <a:pt x="22356141" y="1677414"/>
                    </a:cubicBezTo>
                    <a:cubicBezTo>
                      <a:pt x="22330370" y="1703184"/>
                      <a:pt x="22295419" y="1717662"/>
                      <a:pt x="22258975" y="1717661"/>
                    </a:cubicBezTo>
                    <a:lnTo>
                      <a:pt x="0" y="1717661"/>
                    </a:lnTo>
                    <a:close/>
                  </a:path>
                </a:pathLst>
              </a:custGeom>
              <a:solidFill>
                <a:srgbClr val="436EBE"/>
              </a:solidFill>
            </p:spPr>
          </p:sp>
          <p:sp>
            <p:nvSpPr>
              <p:cNvPr id="23" name="Freeform 23"/>
              <p:cNvSpPr/>
              <p:nvPr/>
            </p:nvSpPr>
            <p:spPr>
              <a:xfrm>
                <a:off x="0" y="1956225"/>
                <a:ext cx="22396388" cy="1717662"/>
              </a:xfrm>
              <a:custGeom>
                <a:avLst/>
                <a:gdLst/>
                <a:ahLst/>
                <a:cxnLst/>
                <a:rect l="l" t="t" r="r" b="b"/>
                <a:pathLst>
                  <a:path w="22396388" h="1717662">
                    <a:moveTo>
                      <a:pt x="0" y="0"/>
                    </a:moveTo>
                    <a:lnTo>
                      <a:pt x="22258975" y="0"/>
                    </a:lnTo>
                    <a:cubicBezTo>
                      <a:pt x="22295419" y="0"/>
                      <a:pt x="22330370" y="14478"/>
                      <a:pt x="22356141" y="40248"/>
                    </a:cubicBezTo>
                    <a:cubicBezTo>
                      <a:pt x="22381910" y="66017"/>
                      <a:pt x="22396388" y="100969"/>
                      <a:pt x="22396388" y="137413"/>
                    </a:cubicBezTo>
                    <a:lnTo>
                      <a:pt x="22396388" y="1580249"/>
                    </a:lnTo>
                    <a:cubicBezTo>
                      <a:pt x="22396388" y="1616693"/>
                      <a:pt x="22381910" y="1651645"/>
                      <a:pt x="22356141" y="1677415"/>
                    </a:cubicBezTo>
                    <a:cubicBezTo>
                      <a:pt x="22330370" y="1703185"/>
                      <a:pt x="22295419" y="1717662"/>
                      <a:pt x="22258975" y="1717662"/>
                    </a:cubicBezTo>
                    <a:lnTo>
                      <a:pt x="0" y="1717662"/>
                    </a:lnTo>
                    <a:close/>
                  </a:path>
                </a:pathLst>
              </a:custGeom>
              <a:solidFill>
                <a:srgbClr val="436EBE"/>
              </a:solidFill>
            </p:spPr>
          </p:sp>
          <p:sp>
            <p:nvSpPr>
              <p:cNvPr id="24" name="Freeform 24"/>
              <p:cNvSpPr/>
              <p:nvPr/>
            </p:nvSpPr>
            <p:spPr>
              <a:xfrm>
                <a:off x="0" y="3912451"/>
                <a:ext cx="17918379" cy="1717661"/>
              </a:xfrm>
              <a:custGeom>
                <a:avLst/>
                <a:gdLst/>
                <a:ahLst/>
                <a:cxnLst/>
                <a:rect l="l" t="t" r="r" b="b"/>
                <a:pathLst>
                  <a:path w="17918379" h="1717661">
                    <a:moveTo>
                      <a:pt x="0" y="0"/>
                    </a:moveTo>
                    <a:lnTo>
                      <a:pt x="17780967" y="0"/>
                    </a:lnTo>
                    <a:cubicBezTo>
                      <a:pt x="17856857" y="0"/>
                      <a:pt x="17918379" y="61522"/>
                      <a:pt x="17918379" y="137413"/>
                    </a:cubicBezTo>
                    <a:lnTo>
                      <a:pt x="17918379" y="1580248"/>
                    </a:lnTo>
                    <a:cubicBezTo>
                      <a:pt x="17918379" y="1656139"/>
                      <a:pt x="17856857" y="1717660"/>
                      <a:pt x="17780967" y="1717661"/>
                    </a:cubicBezTo>
                    <a:lnTo>
                      <a:pt x="0" y="1717661"/>
                    </a:lnTo>
                    <a:close/>
                  </a:path>
                </a:pathLst>
              </a:custGeom>
              <a:solidFill>
                <a:srgbClr val="436EBE"/>
              </a:solidFill>
            </p:spPr>
          </p:sp>
          <p:sp>
            <p:nvSpPr>
              <p:cNvPr id="25" name="Freeform 25"/>
              <p:cNvSpPr/>
              <p:nvPr/>
            </p:nvSpPr>
            <p:spPr>
              <a:xfrm>
                <a:off x="0" y="5868676"/>
                <a:ext cx="8962365" cy="1717661"/>
              </a:xfrm>
              <a:custGeom>
                <a:avLst/>
                <a:gdLst/>
                <a:ahLst/>
                <a:cxnLst/>
                <a:rect l="l" t="t" r="r" b="b"/>
                <a:pathLst>
                  <a:path w="8962365" h="1717661">
                    <a:moveTo>
                      <a:pt x="0" y="0"/>
                    </a:moveTo>
                    <a:lnTo>
                      <a:pt x="8824952" y="0"/>
                    </a:lnTo>
                    <a:cubicBezTo>
                      <a:pt x="8900843" y="1"/>
                      <a:pt x="8962365" y="61522"/>
                      <a:pt x="8962365" y="137413"/>
                    </a:cubicBezTo>
                    <a:lnTo>
                      <a:pt x="8962365" y="1580249"/>
                    </a:lnTo>
                    <a:cubicBezTo>
                      <a:pt x="8962365" y="1656140"/>
                      <a:pt x="8900843" y="1717662"/>
                      <a:pt x="8824952" y="1717662"/>
                    </a:cubicBezTo>
                    <a:lnTo>
                      <a:pt x="0" y="1717662"/>
                    </a:lnTo>
                    <a:close/>
                  </a:path>
                </a:pathLst>
              </a:custGeom>
              <a:solidFill>
                <a:srgbClr val="436EBE"/>
              </a:solidFill>
            </p:spPr>
          </p:sp>
          <p:sp>
            <p:nvSpPr>
              <p:cNvPr id="26" name="Freeform 26"/>
              <p:cNvSpPr/>
              <p:nvPr/>
            </p:nvSpPr>
            <p:spPr>
              <a:xfrm>
                <a:off x="0" y="7824901"/>
                <a:ext cx="8962365" cy="1717662"/>
              </a:xfrm>
              <a:custGeom>
                <a:avLst/>
                <a:gdLst/>
                <a:ahLst/>
                <a:cxnLst/>
                <a:rect l="l" t="t" r="r" b="b"/>
                <a:pathLst>
                  <a:path w="8962365" h="1717662">
                    <a:moveTo>
                      <a:pt x="0" y="0"/>
                    </a:moveTo>
                    <a:lnTo>
                      <a:pt x="8824952" y="0"/>
                    </a:lnTo>
                    <a:cubicBezTo>
                      <a:pt x="8861396" y="0"/>
                      <a:pt x="8896348" y="14478"/>
                      <a:pt x="8922117" y="40248"/>
                    </a:cubicBezTo>
                    <a:cubicBezTo>
                      <a:pt x="8947887" y="66018"/>
                      <a:pt x="8962365" y="100969"/>
                      <a:pt x="8962365" y="137414"/>
                    </a:cubicBezTo>
                    <a:lnTo>
                      <a:pt x="8962365" y="1580249"/>
                    </a:lnTo>
                    <a:cubicBezTo>
                      <a:pt x="8962365" y="1616693"/>
                      <a:pt x="8947887" y="1651645"/>
                      <a:pt x="8922117" y="1677414"/>
                    </a:cubicBezTo>
                    <a:cubicBezTo>
                      <a:pt x="8896348" y="1703185"/>
                      <a:pt x="8861396" y="1717662"/>
                      <a:pt x="8824952" y="1717662"/>
                    </a:cubicBezTo>
                    <a:lnTo>
                      <a:pt x="0" y="1717662"/>
                    </a:lnTo>
                    <a:close/>
                  </a:path>
                </a:pathLst>
              </a:custGeom>
              <a:solidFill>
                <a:srgbClr val="436EBE"/>
              </a:solidFill>
            </p:spPr>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2551" t="23890" r="18631" b="10955"/>
          <a:stretch>
            <a:fillRect/>
          </a:stretch>
        </p:blipFill>
        <p:spPr>
          <a:xfrm>
            <a:off x="6929245" y="2038065"/>
            <a:ext cx="9965549" cy="7477952"/>
          </a:xfrm>
          <a:prstGeom prst="rect">
            <a:avLst/>
          </a:prstGeom>
        </p:spPr>
      </p:pic>
      <p:grpSp>
        <p:nvGrpSpPr>
          <p:cNvPr id="3" name="Group 3"/>
          <p:cNvGrpSpPr/>
          <p:nvPr/>
        </p:nvGrpSpPr>
        <p:grpSpPr>
          <a:xfrm>
            <a:off x="375804" y="-904952"/>
            <a:ext cx="8768196" cy="2137698"/>
            <a:chOff x="0" y="0"/>
            <a:chExt cx="11690929" cy="2850264"/>
          </a:xfrm>
        </p:grpSpPr>
        <p:sp>
          <p:nvSpPr>
            <p:cNvPr id="4" name="TextBox 4"/>
            <p:cNvSpPr txBox="1"/>
            <p:nvPr/>
          </p:nvSpPr>
          <p:spPr>
            <a:xfrm>
              <a:off x="0" y="9525"/>
              <a:ext cx="11690929" cy="1443351"/>
            </a:xfrm>
            <a:prstGeom prst="rect">
              <a:avLst/>
            </a:prstGeom>
          </p:spPr>
          <p:txBody>
            <a:bodyPr lIns="0" tIns="0" rIns="0" bIns="0" rtlCol="0" anchor="t">
              <a:spAutoFit/>
            </a:bodyPr>
            <a:lstStyle/>
            <a:p>
              <a:pPr>
                <a:lnSpc>
                  <a:spcPts val="8640"/>
                </a:lnSpc>
              </a:pPr>
              <a:endParaRPr/>
            </a:p>
          </p:txBody>
        </p:sp>
        <p:sp>
          <p:nvSpPr>
            <p:cNvPr id="5" name="TextBox 5"/>
            <p:cNvSpPr txBox="1"/>
            <p:nvPr/>
          </p:nvSpPr>
          <p:spPr>
            <a:xfrm>
              <a:off x="0" y="2113847"/>
              <a:ext cx="11690929" cy="736416"/>
            </a:xfrm>
            <a:prstGeom prst="rect">
              <a:avLst/>
            </a:prstGeom>
          </p:spPr>
          <p:txBody>
            <a:bodyPr lIns="0" tIns="0" rIns="0" bIns="0" rtlCol="0" anchor="t">
              <a:spAutoFit/>
            </a:bodyPr>
            <a:lstStyle/>
            <a:p>
              <a:pPr>
                <a:lnSpc>
                  <a:spcPts val="4679"/>
                </a:lnSpc>
              </a:pPr>
              <a:r>
                <a:rPr lang="en-US" sz="3599">
                  <a:solidFill>
                    <a:srgbClr val="2B2B2B"/>
                  </a:solidFill>
                  <a:latin typeface="Muli Regular Bold"/>
                </a:rPr>
                <a:t>TOTAAL AANTAL DONATEURS </a:t>
              </a:r>
            </a:p>
          </p:txBody>
        </p:sp>
      </p:grpSp>
      <p:sp>
        <p:nvSpPr>
          <p:cNvPr id="6" name="TextBox 6"/>
          <p:cNvSpPr txBox="1"/>
          <p:nvPr/>
        </p:nvSpPr>
        <p:spPr>
          <a:xfrm>
            <a:off x="1567131" y="1633198"/>
            <a:ext cx="3992403" cy="809149"/>
          </a:xfrm>
          <a:prstGeom prst="rect">
            <a:avLst/>
          </a:prstGeom>
        </p:spPr>
        <p:txBody>
          <a:bodyPr lIns="0" tIns="0" rIns="0" bIns="0" rtlCol="0" anchor="t">
            <a:spAutoFit/>
          </a:bodyPr>
          <a:lstStyle/>
          <a:p>
            <a:pPr>
              <a:lnSpc>
                <a:spcPts val="6719"/>
              </a:lnSpc>
            </a:pPr>
            <a:r>
              <a:rPr lang="en-US" sz="4800">
                <a:solidFill>
                  <a:srgbClr val="000000"/>
                </a:solidFill>
                <a:latin typeface="Open Sans Light"/>
              </a:rPr>
              <a:t>Aantal:1.243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3601" t="27329" r="23957" b="5131"/>
          <a:stretch>
            <a:fillRect/>
          </a:stretch>
        </p:blipFill>
        <p:spPr>
          <a:xfrm>
            <a:off x="9144000" y="596713"/>
            <a:ext cx="8990384" cy="8043598"/>
          </a:xfrm>
          <a:prstGeom prst="rect">
            <a:avLst/>
          </a:prstGeom>
        </p:spPr>
      </p:pic>
      <p:grpSp>
        <p:nvGrpSpPr>
          <p:cNvPr id="3" name="Group 3"/>
          <p:cNvGrpSpPr/>
          <p:nvPr/>
        </p:nvGrpSpPr>
        <p:grpSpPr>
          <a:xfrm>
            <a:off x="375804" y="-1068849"/>
            <a:ext cx="8768196" cy="2137698"/>
            <a:chOff x="0" y="0"/>
            <a:chExt cx="11690929" cy="2850264"/>
          </a:xfrm>
        </p:grpSpPr>
        <p:sp>
          <p:nvSpPr>
            <p:cNvPr id="4" name="TextBox 4"/>
            <p:cNvSpPr txBox="1"/>
            <p:nvPr/>
          </p:nvSpPr>
          <p:spPr>
            <a:xfrm>
              <a:off x="0" y="9525"/>
              <a:ext cx="11690929" cy="1443351"/>
            </a:xfrm>
            <a:prstGeom prst="rect">
              <a:avLst/>
            </a:prstGeom>
          </p:spPr>
          <p:txBody>
            <a:bodyPr lIns="0" tIns="0" rIns="0" bIns="0" rtlCol="0" anchor="t">
              <a:spAutoFit/>
            </a:bodyPr>
            <a:lstStyle/>
            <a:p>
              <a:pPr>
                <a:lnSpc>
                  <a:spcPts val="8640"/>
                </a:lnSpc>
              </a:pPr>
              <a:endParaRPr/>
            </a:p>
          </p:txBody>
        </p:sp>
        <p:sp>
          <p:nvSpPr>
            <p:cNvPr id="5" name="TextBox 5"/>
            <p:cNvSpPr txBox="1"/>
            <p:nvPr/>
          </p:nvSpPr>
          <p:spPr>
            <a:xfrm>
              <a:off x="0" y="2113847"/>
              <a:ext cx="11690929" cy="736416"/>
            </a:xfrm>
            <a:prstGeom prst="rect">
              <a:avLst/>
            </a:prstGeom>
          </p:spPr>
          <p:txBody>
            <a:bodyPr lIns="0" tIns="0" rIns="0" bIns="0" rtlCol="0" anchor="t">
              <a:spAutoFit/>
            </a:bodyPr>
            <a:lstStyle/>
            <a:p>
              <a:pPr>
                <a:lnSpc>
                  <a:spcPts val="4679"/>
                </a:lnSpc>
              </a:pPr>
              <a:r>
                <a:rPr lang="en-US" sz="3599">
                  <a:solidFill>
                    <a:srgbClr val="2B2B2B"/>
                  </a:solidFill>
                  <a:latin typeface="Muli Regular Bold"/>
                </a:rPr>
                <a:t>VRIJWILLIGER PWN/DUNEA</a:t>
              </a:r>
            </a:p>
          </p:txBody>
        </p:sp>
      </p:grpSp>
      <p:sp>
        <p:nvSpPr>
          <p:cNvPr id="6" name="TextBox 6"/>
          <p:cNvSpPr txBox="1"/>
          <p:nvPr/>
        </p:nvSpPr>
        <p:spPr>
          <a:xfrm>
            <a:off x="375804" y="1257647"/>
            <a:ext cx="8702167" cy="3552190"/>
          </a:xfrm>
          <a:prstGeom prst="rect">
            <a:avLst/>
          </a:prstGeom>
        </p:spPr>
        <p:txBody>
          <a:bodyPr lIns="0" tIns="0" rIns="0" bIns="0" rtlCol="0" anchor="t">
            <a:spAutoFit/>
          </a:bodyPr>
          <a:lstStyle/>
          <a:p>
            <a:pPr>
              <a:lnSpc>
                <a:spcPts val="4759"/>
              </a:lnSpc>
            </a:pPr>
            <a:r>
              <a:rPr lang="en-US" sz="3400">
                <a:solidFill>
                  <a:srgbClr val="000000"/>
                </a:solidFill>
                <a:latin typeface="Open Sans Light"/>
              </a:rPr>
              <a:t>Aantal:745</a:t>
            </a:r>
          </a:p>
          <a:p>
            <a:pPr>
              <a:lnSpc>
                <a:spcPts val="4759"/>
              </a:lnSpc>
            </a:pPr>
            <a:r>
              <a:rPr lang="en-US" sz="3399">
                <a:solidFill>
                  <a:srgbClr val="000000"/>
                </a:solidFill>
                <a:latin typeface="Open Sans Light"/>
              </a:rPr>
              <a:t>fotograaf/auteur: 4</a:t>
            </a:r>
          </a:p>
          <a:p>
            <a:pPr>
              <a:lnSpc>
                <a:spcPts val="4759"/>
              </a:lnSpc>
            </a:pPr>
            <a:r>
              <a:rPr lang="en-US" sz="3399">
                <a:solidFill>
                  <a:srgbClr val="000000"/>
                </a:solidFill>
                <a:latin typeface="Open Sans Light"/>
              </a:rPr>
              <a:t>auteur:3 </a:t>
            </a:r>
          </a:p>
          <a:p>
            <a:pPr>
              <a:lnSpc>
                <a:spcPts val="4759"/>
              </a:lnSpc>
            </a:pPr>
            <a:r>
              <a:rPr lang="en-US" sz="3399">
                <a:solidFill>
                  <a:srgbClr val="000000"/>
                </a:solidFill>
                <a:latin typeface="Open Sans Light"/>
              </a:rPr>
              <a:t>Fotograaf:7</a:t>
            </a:r>
          </a:p>
          <a:p>
            <a:pPr>
              <a:lnSpc>
                <a:spcPts val="4759"/>
              </a:lnSpc>
            </a:pPr>
            <a:r>
              <a:rPr lang="en-US" sz="3399">
                <a:solidFill>
                  <a:srgbClr val="000000"/>
                </a:solidFill>
                <a:latin typeface="Open Sans Light"/>
              </a:rPr>
              <a:t>Nieuwsbrief ontvangers: 38</a:t>
            </a:r>
          </a:p>
          <a:p>
            <a:pPr>
              <a:lnSpc>
                <a:spcPts val="4759"/>
              </a:lnSpc>
            </a:pPr>
            <a:r>
              <a:rPr lang="en-US" sz="3399">
                <a:solidFill>
                  <a:srgbClr val="000000"/>
                </a:solidFill>
                <a:latin typeface="Open Sans Light"/>
              </a:rPr>
              <a:t>Gebieden met het hoogste aantal donateurs:</a:t>
            </a:r>
          </a:p>
        </p:txBody>
      </p:sp>
      <p:grpSp>
        <p:nvGrpSpPr>
          <p:cNvPr id="7" name="Group 7"/>
          <p:cNvGrpSpPr/>
          <p:nvPr/>
        </p:nvGrpSpPr>
        <p:grpSpPr>
          <a:xfrm>
            <a:off x="168720" y="5274979"/>
            <a:ext cx="8670050" cy="3365332"/>
            <a:chOff x="0" y="0"/>
            <a:chExt cx="11560067" cy="4487110"/>
          </a:xfrm>
        </p:grpSpPr>
        <p:grpSp>
          <p:nvGrpSpPr>
            <p:cNvPr id="8" name="Group 8"/>
            <p:cNvGrpSpPr>
              <a:grpSpLocks noChangeAspect="1"/>
            </p:cNvGrpSpPr>
            <p:nvPr/>
          </p:nvGrpSpPr>
          <p:grpSpPr>
            <a:xfrm>
              <a:off x="2029886" y="0"/>
              <a:ext cx="9206996" cy="3923993"/>
              <a:chOff x="0" y="0"/>
              <a:chExt cx="22390037" cy="9542563"/>
            </a:xfrm>
          </p:grpSpPr>
          <p:sp>
            <p:nvSpPr>
              <p:cNvPr id="9" name="Freeform 9"/>
              <p:cNvSpPr/>
              <p:nvPr/>
            </p:nvSpPr>
            <p:spPr>
              <a:xfrm>
                <a:off x="-6350" y="0"/>
                <a:ext cx="22402738" cy="9542563"/>
              </a:xfrm>
              <a:custGeom>
                <a:avLst/>
                <a:gdLst/>
                <a:ahLst/>
                <a:cxnLst/>
                <a:rect l="l" t="t" r="r" b="b"/>
                <a:pathLst>
                  <a:path w="22402738" h="9542563">
                    <a:moveTo>
                      <a:pt x="0" y="0"/>
                    </a:moveTo>
                    <a:lnTo>
                      <a:pt x="12700" y="0"/>
                    </a:lnTo>
                    <a:lnTo>
                      <a:pt x="12700" y="9542563"/>
                    </a:lnTo>
                    <a:lnTo>
                      <a:pt x="0" y="9542563"/>
                    </a:lnTo>
                    <a:close/>
                    <a:moveTo>
                      <a:pt x="5597509" y="0"/>
                    </a:moveTo>
                    <a:lnTo>
                      <a:pt x="5610209" y="0"/>
                    </a:lnTo>
                    <a:lnTo>
                      <a:pt x="5610209" y="9542563"/>
                    </a:lnTo>
                    <a:lnTo>
                      <a:pt x="5597509" y="9542563"/>
                    </a:lnTo>
                    <a:close/>
                    <a:moveTo>
                      <a:pt x="11195019" y="0"/>
                    </a:moveTo>
                    <a:lnTo>
                      <a:pt x="11207719" y="0"/>
                    </a:lnTo>
                    <a:lnTo>
                      <a:pt x="11207719" y="9542563"/>
                    </a:lnTo>
                    <a:lnTo>
                      <a:pt x="11195019" y="9542563"/>
                    </a:lnTo>
                    <a:close/>
                    <a:moveTo>
                      <a:pt x="16792528" y="0"/>
                    </a:moveTo>
                    <a:lnTo>
                      <a:pt x="16805228" y="0"/>
                    </a:lnTo>
                    <a:lnTo>
                      <a:pt x="16805228" y="9542563"/>
                    </a:lnTo>
                    <a:lnTo>
                      <a:pt x="16792528" y="9542563"/>
                    </a:lnTo>
                    <a:close/>
                    <a:moveTo>
                      <a:pt x="22390038" y="0"/>
                    </a:moveTo>
                    <a:lnTo>
                      <a:pt x="22402738" y="0"/>
                    </a:lnTo>
                    <a:lnTo>
                      <a:pt x="22402738" y="9542563"/>
                    </a:lnTo>
                    <a:lnTo>
                      <a:pt x="22390038" y="9542563"/>
                    </a:lnTo>
                    <a:close/>
                  </a:path>
                </a:pathLst>
              </a:custGeom>
              <a:solidFill>
                <a:srgbClr val="000000">
                  <a:alpha val="24705"/>
                </a:srgbClr>
              </a:solidFill>
            </p:spPr>
          </p:sp>
        </p:grpSp>
        <p:sp>
          <p:nvSpPr>
            <p:cNvPr id="10" name="TextBox 10"/>
            <p:cNvSpPr txBox="1"/>
            <p:nvPr/>
          </p:nvSpPr>
          <p:spPr>
            <a:xfrm>
              <a:off x="1891371" y="4032897"/>
              <a:ext cx="277030"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0 </a:t>
              </a:r>
            </a:p>
          </p:txBody>
        </p:sp>
        <p:sp>
          <p:nvSpPr>
            <p:cNvPr id="11" name="TextBox 11"/>
            <p:cNvSpPr txBox="1"/>
            <p:nvPr/>
          </p:nvSpPr>
          <p:spPr>
            <a:xfrm>
              <a:off x="4100760" y="4032897"/>
              <a:ext cx="46175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25 </a:t>
              </a:r>
            </a:p>
          </p:txBody>
        </p:sp>
        <p:sp>
          <p:nvSpPr>
            <p:cNvPr id="12" name="TextBox 12"/>
            <p:cNvSpPr txBox="1"/>
            <p:nvPr/>
          </p:nvSpPr>
          <p:spPr>
            <a:xfrm>
              <a:off x="6402509" y="4032897"/>
              <a:ext cx="46175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50 </a:t>
              </a:r>
            </a:p>
          </p:txBody>
        </p:sp>
        <p:sp>
          <p:nvSpPr>
            <p:cNvPr id="13" name="TextBox 13"/>
            <p:cNvSpPr txBox="1"/>
            <p:nvPr/>
          </p:nvSpPr>
          <p:spPr>
            <a:xfrm>
              <a:off x="8704258" y="4032897"/>
              <a:ext cx="461751"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75 </a:t>
              </a:r>
            </a:p>
          </p:txBody>
        </p:sp>
        <p:sp>
          <p:nvSpPr>
            <p:cNvPr id="14" name="TextBox 14"/>
            <p:cNvSpPr txBox="1"/>
            <p:nvPr/>
          </p:nvSpPr>
          <p:spPr>
            <a:xfrm>
              <a:off x="10913698" y="4032897"/>
              <a:ext cx="646369" cy="454213"/>
            </a:xfrm>
            <a:prstGeom prst="rect">
              <a:avLst/>
            </a:prstGeom>
          </p:spPr>
          <p:txBody>
            <a:bodyPr lIns="0" tIns="0" rIns="0" bIns="0" rtlCol="0" anchor="t">
              <a:spAutoFit/>
            </a:bodyPr>
            <a:lstStyle/>
            <a:p>
              <a:pPr algn="ctr">
                <a:lnSpc>
                  <a:spcPts val="2745"/>
                </a:lnSpc>
              </a:pPr>
              <a:r>
                <a:rPr lang="en-US" sz="1961">
                  <a:solidFill>
                    <a:srgbClr val="000000"/>
                  </a:solidFill>
                  <a:latin typeface="Arimo"/>
                </a:rPr>
                <a:t>100 </a:t>
              </a:r>
            </a:p>
          </p:txBody>
        </p:sp>
        <p:sp>
          <p:nvSpPr>
            <p:cNvPr id="15" name="TextBox 15"/>
            <p:cNvSpPr txBox="1"/>
            <p:nvPr/>
          </p:nvSpPr>
          <p:spPr>
            <a:xfrm>
              <a:off x="516626" y="97478"/>
              <a:ext cx="1347206"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Haarlem </a:t>
              </a:r>
            </a:p>
          </p:txBody>
        </p:sp>
        <p:sp>
          <p:nvSpPr>
            <p:cNvPr id="16" name="TextBox 16"/>
            <p:cNvSpPr txBox="1"/>
            <p:nvPr/>
          </p:nvSpPr>
          <p:spPr>
            <a:xfrm>
              <a:off x="184619" y="901896"/>
              <a:ext cx="1679213"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Castricum  </a:t>
              </a:r>
            </a:p>
          </p:txBody>
        </p:sp>
        <p:sp>
          <p:nvSpPr>
            <p:cNvPr id="17" name="TextBox 17"/>
            <p:cNvSpPr txBox="1"/>
            <p:nvPr/>
          </p:nvSpPr>
          <p:spPr>
            <a:xfrm>
              <a:off x="238984" y="1706315"/>
              <a:ext cx="1624848"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Den haag  </a:t>
              </a:r>
            </a:p>
          </p:txBody>
        </p:sp>
        <p:sp>
          <p:nvSpPr>
            <p:cNvPr id="18" name="TextBox 18"/>
            <p:cNvSpPr txBox="1"/>
            <p:nvPr/>
          </p:nvSpPr>
          <p:spPr>
            <a:xfrm>
              <a:off x="0" y="2510733"/>
              <a:ext cx="1863832"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Heemskerk  </a:t>
              </a:r>
            </a:p>
          </p:txBody>
        </p:sp>
        <p:sp>
          <p:nvSpPr>
            <p:cNvPr id="19" name="TextBox 19"/>
            <p:cNvSpPr txBox="1"/>
            <p:nvPr/>
          </p:nvSpPr>
          <p:spPr>
            <a:xfrm>
              <a:off x="700633" y="3315152"/>
              <a:ext cx="1163199" cy="454213"/>
            </a:xfrm>
            <a:prstGeom prst="rect">
              <a:avLst/>
            </a:prstGeom>
          </p:spPr>
          <p:txBody>
            <a:bodyPr lIns="0" tIns="0" rIns="0" bIns="0" rtlCol="0" anchor="t">
              <a:spAutoFit/>
            </a:bodyPr>
            <a:lstStyle/>
            <a:p>
              <a:pPr algn="r">
                <a:lnSpc>
                  <a:spcPts val="2745"/>
                </a:lnSpc>
              </a:pPr>
              <a:r>
                <a:rPr lang="en-US" sz="1961">
                  <a:solidFill>
                    <a:srgbClr val="000000"/>
                  </a:solidFill>
                  <a:latin typeface="Arimo"/>
                </a:rPr>
                <a:t>Bergen </a:t>
              </a:r>
            </a:p>
          </p:txBody>
        </p:sp>
        <p:grpSp>
          <p:nvGrpSpPr>
            <p:cNvPr id="20" name="Group 20"/>
            <p:cNvGrpSpPr>
              <a:grpSpLocks noChangeAspect="1"/>
            </p:cNvGrpSpPr>
            <p:nvPr/>
          </p:nvGrpSpPr>
          <p:grpSpPr>
            <a:xfrm>
              <a:off x="2029886" y="0"/>
              <a:ext cx="9206996" cy="3923993"/>
              <a:chOff x="0" y="0"/>
              <a:chExt cx="22390037" cy="9542563"/>
            </a:xfrm>
          </p:grpSpPr>
          <p:sp>
            <p:nvSpPr>
              <p:cNvPr id="21" name="Freeform 21"/>
              <p:cNvSpPr/>
              <p:nvPr/>
            </p:nvSpPr>
            <p:spPr>
              <a:xfrm>
                <a:off x="0" y="0"/>
                <a:ext cx="21052985" cy="1717662"/>
              </a:xfrm>
              <a:custGeom>
                <a:avLst/>
                <a:gdLst/>
                <a:ahLst/>
                <a:cxnLst/>
                <a:rect l="l" t="t" r="r" b="b"/>
                <a:pathLst>
                  <a:path w="21052985" h="1717662">
                    <a:moveTo>
                      <a:pt x="0" y="0"/>
                    </a:moveTo>
                    <a:lnTo>
                      <a:pt x="20915571" y="0"/>
                    </a:lnTo>
                    <a:cubicBezTo>
                      <a:pt x="20952016" y="0"/>
                      <a:pt x="20986967" y="14477"/>
                      <a:pt x="21012738" y="40247"/>
                    </a:cubicBezTo>
                    <a:cubicBezTo>
                      <a:pt x="21038507" y="66017"/>
                      <a:pt x="21052985" y="100969"/>
                      <a:pt x="21052985" y="137413"/>
                    </a:cubicBezTo>
                    <a:lnTo>
                      <a:pt x="21052985" y="1580249"/>
                    </a:lnTo>
                    <a:cubicBezTo>
                      <a:pt x="21052985" y="1616693"/>
                      <a:pt x="21038507" y="1651644"/>
                      <a:pt x="21012738" y="1677414"/>
                    </a:cubicBezTo>
                    <a:cubicBezTo>
                      <a:pt x="20986967" y="1703184"/>
                      <a:pt x="20952016" y="1717662"/>
                      <a:pt x="20915571" y="1717661"/>
                    </a:cubicBezTo>
                    <a:lnTo>
                      <a:pt x="0" y="1717661"/>
                    </a:lnTo>
                    <a:close/>
                  </a:path>
                </a:pathLst>
              </a:custGeom>
              <a:solidFill>
                <a:srgbClr val="436EBE"/>
              </a:solidFill>
            </p:spPr>
          </p:sp>
          <p:sp>
            <p:nvSpPr>
              <p:cNvPr id="22" name="Freeform 22"/>
              <p:cNvSpPr/>
              <p:nvPr/>
            </p:nvSpPr>
            <p:spPr>
              <a:xfrm>
                <a:off x="0" y="1956225"/>
                <a:ext cx="19037881" cy="1717662"/>
              </a:xfrm>
              <a:custGeom>
                <a:avLst/>
                <a:gdLst/>
                <a:ahLst/>
                <a:cxnLst/>
                <a:rect l="l" t="t" r="r" b="b"/>
                <a:pathLst>
                  <a:path w="19037881" h="1717662">
                    <a:moveTo>
                      <a:pt x="0" y="0"/>
                    </a:moveTo>
                    <a:lnTo>
                      <a:pt x="18900468" y="0"/>
                    </a:lnTo>
                    <a:cubicBezTo>
                      <a:pt x="18936912" y="0"/>
                      <a:pt x="18971864" y="14478"/>
                      <a:pt x="18997634" y="40248"/>
                    </a:cubicBezTo>
                    <a:cubicBezTo>
                      <a:pt x="19023403" y="66017"/>
                      <a:pt x="19037881" y="100969"/>
                      <a:pt x="19037881" y="137413"/>
                    </a:cubicBezTo>
                    <a:lnTo>
                      <a:pt x="19037881" y="1580249"/>
                    </a:lnTo>
                    <a:cubicBezTo>
                      <a:pt x="19037881" y="1616693"/>
                      <a:pt x="19023403" y="1651645"/>
                      <a:pt x="18997634" y="1677415"/>
                    </a:cubicBezTo>
                    <a:cubicBezTo>
                      <a:pt x="18971864" y="1703185"/>
                      <a:pt x="18936912" y="1717662"/>
                      <a:pt x="18900468" y="1717662"/>
                    </a:cubicBezTo>
                    <a:lnTo>
                      <a:pt x="0" y="1717662"/>
                    </a:lnTo>
                    <a:close/>
                  </a:path>
                </a:pathLst>
              </a:custGeom>
              <a:solidFill>
                <a:srgbClr val="436EBE"/>
              </a:solidFill>
            </p:spPr>
          </p:sp>
          <p:sp>
            <p:nvSpPr>
              <p:cNvPr id="23" name="Freeform 23"/>
              <p:cNvSpPr/>
              <p:nvPr/>
            </p:nvSpPr>
            <p:spPr>
              <a:xfrm>
                <a:off x="0" y="3912451"/>
                <a:ext cx="18142280" cy="1717661"/>
              </a:xfrm>
              <a:custGeom>
                <a:avLst/>
                <a:gdLst/>
                <a:ahLst/>
                <a:cxnLst/>
                <a:rect l="l" t="t" r="r" b="b"/>
                <a:pathLst>
                  <a:path w="18142280" h="1717661">
                    <a:moveTo>
                      <a:pt x="0" y="0"/>
                    </a:moveTo>
                    <a:lnTo>
                      <a:pt x="18004867" y="0"/>
                    </a:lnTo>
                    <a:cubicBezTo>
                      <a:pt x="18041311" y="0"/>
                      <a:pt x="18076263" y="14477"/>
                      <a:pt x="18102033" y="40247"/>
                    </a:cubicBezTo>
                    <a:cubicBezTo>
                      <a:pt x="18127802" y="66017"/>
                      <a:pt x="18142280" y="100968"/>
                      <a:pt x="18142280" y="137413"/>
                    </a:cubicBezTo>
                    <a:lnTo>
                      <a:pt x="18142280" y="1580248"/>
                    </a:lnTo>
                    <a:cubicBezTo>
                      <a:pt x="18142280" y="1616693"/>
                      <a:pt x="18127802" y="1651644"/>
                      <a:pt x="18102033" y="1677414"/>
                    </a:cubicBezTo>
                    <a:cubicBezTo>
                      <a:pt x="18076263" y="1703184"/>
                      <a:pt x="18041311" y="1717661"/>
                      <a:pt x="18004867" y="1717661"/>
                    </a:cubicBezTo>
                    <a:lnTo>
                      <a:pt x="0" y="1717661"/>
                    </a:lnTo>
                    <a:close/>
                  </a:path>
                </a:pathLst>
              </a:custGeom>
              <a:solidFill>
                <a:srgbClr val="436EBE"/>
              </a:solidFill>
            </p:spPr>
          </p:sp>
          <p:sp>
            <p:nvSpPr>
              <p:cNvPr id="24" name="Freeform 24"/>
              <p:cNvSpPr/>
              <p:nvPr/>
            </p:nvSpPr>
            <p:spPr>
              <a:xfrm>
                <a:off x="0" y="5868676"/>
                <a:ext cx="7171162" cy="1717661"/>
              </a:xfrm>
              <a:custGeom>
                <a:avLst/>
                <a:gdLst/>
                <a:ahLst/>
                <a:cxnLst/>
                <a:rect l="l" t="t" r="r" b="b"/>
                <a:pathLst>
                  <a:path w="7171162" h="1717661">
                    <a:moveTo>
                      <a:pt x="0" y="0"/>
                    </a:moveTo>
                    <a:lnTo>
                      <a:pt x="7033749" y="0"/>
                    </a:lnTo>
                    <a:cubicBezTo>
                      <a:pt x="7070193" y="0"/>
                      <a:pt x="7105145" y="14478"/>
                      <a:pt x="7130915" y="40247"/>
                    </a:cubicBezTo>
                    <a:cubicBezTo>
                      <a:pt x="7156685" y="66018"/>
                      <a:pt x="7171162" y="100969"/>
                      <a:pt x="7171162" y="137413"/>
                    </a:cubicBezTo>
                    <a:lnTo>
                      <a:pt x="7171162" y="1580249"/>
                    </a:lnTo>
                    <a:cubicBezTo>
                      <a:pt x="7171162" y="1616693"/>
                      <a:pt x="7156685" y="1651645"/>
                      <a:pt x="7130914" y="1677415"/>
                    </a:cubicBezTo>
                    <a:cubicBezTo>
                      <a:pt x="7105145" y="1703184"/>
                      <a:pt x="7070193" y="1717662"/>
                      <a:pt x="7033749" y="1717662"/>
                    </a:cubicBezTo>
                    <a:lnTo>
                      <a:pt x="0" y="1717662"/>
                    </a:lnTo>
                    <a:close/>
                  </a:path>
                </a:pathLst>
              </a:custGeom>
              <a:solidFill>
                <a:srgbClr val="436EBE"/>
              </a:solidFill>
            </p:spPr>
          </p:sp>
          <p:sp>
            <p:nvSpPr>
              <p:cNvPr id="25" name="Freeform 25"/>
              <p:cNvSpPr/>
              <p:nvPr/>
            </p:nvSpPr>
            <p:spPr>
              <a:xfrm>
                <a:off x="0" y="7824901"/>
                <a:ext cx="6051660" cy="1717662"/>
              </a:xfrm>
              <a:custGeom>
                <a:avLst/>
                <a:gdLst/>
                <a:ahLst/>
                <a:cxnLst/>
                <a:rect l="l" t="t" r="r" b="b"/>
                <a:pathLst>
                  <a:path w="6051660" h="1717662">
                    <a:moveTo>
                      <a:pt x="0" y="0"/>
                    </a:moveTo>
                    <a:lnTo>
                      <a:pt x="5914247" y="0"/>
                    </a:lnTo>
                    <a:cubicBezTo>
                      <a:pt x="5950691" y="0"/>
                      <a:pt x="5985643" y="14478"/>
                      <a:pt x="6011413" y="40248"/>
                    </a:cubicBezTo>
                    <a:cubicBezTo>
                      <a:pt x="6037183" y="66018"/>
                      <a:pt x="6051660" y="100969"/>
                      <a:pt x="6051660" y="137414"/>
                    </a:cubicBezTo>
                    <a:lnTo>
                      <a:pt x="6051660" y="1580249"/>
                    </a:lnTo>
                    <a:cubicBezTo>
                      <a:pt x="6051660" y="1616693"/>
                      <a:pt x="6037183" y="1651645"/>
                      <a:pt x="6011413" y="1677415"/>
                    </a:cubicBezTo>
                    <a:cubicBezTo>
                      <a:pt x="5985643" y="1703185"/>
                      <a:pt x="5950691" y="1717662"/>
                      <a:pt x="5914247" y="1717662"/>
                    </a:cubicBezTo>
                    <a:lnTo>
                      <a:pt x="0" y="1717662"/>
                    </a:lnTo>
                    <a:close/>
                  </a:path>
                </a:pathLst>
              </a:custGeom>
              <a:solidFill>
                <a:srgbClr val="436EBE"/>
              </a:solidFill>
            </p:spPr>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249727" y="1172072"/>
            <a:ext cx="8556855" cy="8086228"/>
          </a:xfrm>
          <a:prstGeom prst="rect">
            <a:avLst/>
          </a:prstGeom>
        </p:spPr>
      </p:pic>
      <p:pic>
        <p:nvPicPr>
          <p:cNvPr id="3" name="Picture 3"/>
          <p:cNvPicPr>
            <a:picLocks noChangeAspect="1"/>
          </p:cNvPicPr>
          <p:nvPr/>
        </p:nvPicPr>
        <p:blipFill>
          <a:blip r:embed="rId3"/>
          <a:srcRect/>
          <a:stretch>
            <a:fillRect/>
          </a:stretch>
        </p:blipFill>
        <p:spPr>
          <a:xfrm>
            <a:off x="16001530" y="-1535032"/>
            <a:ext cx="3853914" cy="3853914"/>
          </a:xfrm>
          <a:prstGeom prst="rect">
            <a:avLst/>
          </a:prstGeom>
        </p:spPr>
      </p:pic>
      <p:grpSp>
        <p:nvGrpSpPr>
          <p:cNvPr id="4" name="Group 4"/>
          <p:cNvGrpSpPr/>
          <p:nvPr/>
        </p:nvGrpSpPr>
        <p:grpSpPr>
          <a:xfrm>
            <a:off x="7233333" y="1172072"/>
            <a:ext cx="8768196" cy="2137698"/>
            <a:chOff x="0" y="0"/>
            <a:chExt cx="11690929" cy="2850264"/>
          </a:xfrm>
        </p:grpSpPr>
        <p:sp>
          <p:nvSpPr>
            <p:cNvPr id="5" name="TextBox 5"/>
            <p:cNvSpPr txBox="1"/>
            <p:nvPr/>
          </p:nvSpPr>
          <p:spPr>
            <a:xfrm>
              <a:off x="0" y="9525"/>
              <a:ext cx="11690929" cy="1443351"/>
            </a:xfrm>
            <a:prstGeom prst="rect">
              <a:avLst/>
            </a:prstGeom>
          </p:spPr>
          <p:txBody>
            <a:bodyPr lIns="0" tIns="0" rIns="0" bIns="0" rtlCol="0" anchor="t">
              <a:spAutoFit/>
            </a:bodyPr>
            <a:lstStyle/>
            <a:p>
              <a:pPr>
                <a:lnSpc>
                  <a:spcPts val="8640"/>
                </a:lnSpc>
              </a:pPr>
              <a:endParaRPr/>
            </a:p>
          </p:txBody>
        </p:sp>
        <p:sp>
          <p:nvSpPr>
            <p:cNvPr id="6" name="TextBox 6"/>
            <p:cNvSpPr txBox="1"/>
            <p:nvPr/>
          </p:nvSpPr>
          <p:spPr>
            <a:xfrm>
              <a:off x="0" y="2113847"/>
              <a:ext cx="11690929" cy="736416"/>
            </a:xfrm>
            <a:prstGeom prst="rect">
              <a:avLst/>
            </a:prstGeom>
          </p:spPr>
          <p:txBody>
            <a:bodyPr lIns="0" tIns="0" rIns="0" bIns="0" rtlCol="0" anchor="t">
              <a:spAutoFit/>
            </a:bodyPr>
            <a:lstStyle/>
            <a:p>
              <a:pPr>
                <a:lnSpc>
                  <a:spcPts val="4679"/>
                </a:lnSpc>
              </a:pPr>
              <a:r>
                <a:rPr lang="en-US" sz="3599">
                  <a:solidFill>
                    <a:srgbClr val="2B2B2B"/>
                  </a:solidFill>
                  <a:latin typeface="Muli Regular Bold"/>
                </a:rPr>
                <a:t>KUSTBESCHERMER </a:t>
              </a:r>
            </a:p>
          </p:txBody>
        </p:sp>
      </p:grpSp>
      <p:sp>
        <p:nvSpPr>
          <p:cNvPr id="7" name="TextBox 7"/>
          <p:cNvSpPr txBox="1"/>
          <p:nvPr/>
        </p:nvSpPr>
        <p:spPr>
          <a:xfrm>
            <a:off x="7233333" y="3736409"/>
            <a:ext cx="5668863" cy="4147503"/>
          </a:xfrm>
          <a:prstGeom prst="rect">
            <a:avLst/>
          </a:prstGeom>
        </p:spPr>
        <p:txBody>
          <a:bodyPr lIns="0" tIns="0" rIns="0" bIns="0" rtlCol="0" anchor="t">
            <a:spAutoFit/>
          </a:bodyPr>
          <a:lstStyle/>
          <a:p>
            <a:pPr>
              <a:lnSpc>
                <a:spcPts val="4759"/>
              </a:lnSpc>
            </a:pPr>
            <a:r>
              <a:rPr lang="en-US" sz="3400">
                <a:solidFill>
                  <a:srgbClr val="000000"/>
                </a:solidFill>
                <a:latin typeface="Open Sans Light"/>
              </a:rPr>
              <a:t>Aantal:1094</a:t>
            </a:r>
          </a:p>
          <a:p>
            <a:pPr>
              <a:lnSpc>
                <a:spcPts val="4759"/>
              </a:lnSpc>
            </a:pPr>
            <a:r>
              <a:rPr lang="en-US" sz="3399">
                <a:solidFill>
                  <a:srgbClr val="000000"/>
                </a:solidFill>
                <a:latin typeface="Open Sans Light"/>
              </a:rPr>
              <a:t>Al Donateur:83 </a:t>
            </a:r>
          </a:p>
          <a:p>
            <a:pPr>
              <a:lnSpc>
                <a:spcPts val="4759"/>
              </a:lnSpc>
            </a:pPr>
            <a:r>
              <a:rPr lang="en-US" sz="3399">
                <a:solidFill>
                  <a:srgbClr val="000000"/>
                </a:solidFill>
                <a:latin typeface="Open Sans Light"/>
              </a:rPr>
              <a:t>Instellingen:4 </a:t>
            </a:r>
          </a:p>
          <a:p>
            <a:pPr>
              <a:lnSpc>
                <a:spcPts val="4759"/>
              </a:lnSpc>
            </a:pPr>
            <a:r>
              <a:rPr lang="en-US" sz="3399">
                <a:solidFill>
                  <a:srgbClr val="000000"/>
                </a:solidFill>
                <a:latin typeface="Open Sans Light"/>
              </a:rPr>
              <a:t>Medewerkers:8</a:t>
            </a:r>
          </a:p>
          <a:p>
            <a:pPr>
              <a:lnSpc>
                <a:spcPts val="4759"/>
              </a:lnSpc>
            </a:pPr>
            <a:r>
              <a:rPr lang="en-US" sz="3399">
                <a:solidFill>
                  <a:srgbClr val="000000"/>
                </a:solidFill>
                <a:latin typeface="Open Sans Light"/>
              </a:rPr>
              <a:t>Vrijwilliger: 26</a:t>
            </a:r>
          </a:p>
          <a:p>
            <a:pPr>
              <a:lnSpc>
                <a:spcPts val="4759"/>
              </a:lnSpc>
            </a:pPr>
            <a:r>
              <a:rPr lang="en-US" sz="3399">
                <a:solidFill>
                  <a:srgbClr val="000000"/>
                </a:solidFill>
                <a:latin typeface="Open Sans Light"/>
              </a:rPr>
              <a:t>Nieuwsbrief ontvangers:1006</a:t>
            </a:r>
          </a:p>
          <a:p>
            <a:pPr>
              <a:lnSpc>
                <a:spcPts val="4759"/>
              </a:lnSpc>
            </a:pPr>
            <a:endParaRPr lang="en-US" sz="3399">
              <a:solidFill>
                <a:srgbClr val="000000"/>
              </a:solidFill>
              <a:latin typeface="Open Sans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4089608" y="2095169"/>
            <a:ext cx="7833599" cy="3903558"/>
            <a:chOff x="0" y="0"/>
            <a:chExt cx="10444799" cy="5204745"/>
          </a:xfrm>
        </p:grpSpPr>
        <p:sp>
          <p:nvSpPr>
            <p:cNvPr id="3" name="TextBox 3"/>
            <p:cNvSpPr txBox="1"/>
            <p:nvPr/>
          </p:nvSpPr>
          <p:spPr>
            <a:xfrm>
              <a:off x="0" y="9525"/>
              <a:ext cx="10444799" cy="2896227"/>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Neuzen dezelfde kant op </a:t>
              </a:r>
            </a:p>
          </p:txBody>
        </p:sp>
        <p:sp>
          <p:nvSpPr>
            <p:cNvPr id="4" name="TextBox 4"/>
            <p:cNvSpPr txBox="1"/>
            <p:nvPr/>
          </p:nvSpPr>
          <p:spPr>
            <a:xfrm>
              <a:off x="0" y="3566723"/>
              <a:ext cx="10444799" cy="545796"/>
            </a:xfrm>
            <a:prstGeom prst="rect">
              <a:avLst/>
            </a:prstGeom>
          </p:spPr>
          <p:txBody>
            <a:bodyPr lIns="0" tIns="0" rIns="0" bIns="0" rtlCol="0" anchor="t">
              <a:spAutoFit/>
            </a:bodyPr>
            <a:lstStyle/>
            <a:p>
              <a:pPr>
                <a:lnSpc>
                  <a:spcPts val="3380"/>
                </a:lnSpc>
              </a:pPr>
              <a:r>
                <a:rPr lang="en-US" sz="2600">
                  <a:solidFill>
                    <a:srgbClr val="2B2B2B"/>
                  </a:solidFill>
                  <a:latin typeface="Muli Regular Bold"/>
                </a:rPr>
                <a:t>BRAINSTORM TIJD </a:t>
              </a:r>
            </a:p>
          </p:txBody>
        </p:sp>
        <p:sp>
          <p:nvSpPr>
            <p:cNvPr id="5" name="TextBox 5"/>
            <p:cNvSpPr txBox="1"/>
            <p:nvPr/>
          </p:nvSpPr>
          <p:spPr>
            <a:xfrm>
              <a:off x="0" y="4735390"/>
              <a:ext cx="10444799" cy="469354"/>
            </a:xfrm>
            <a:prstGeom prst="rect">
              <a:avLst/>
            </a:prstGeom>
          </p:spPr>
          <p:txBody>
            <a:bodyPr lIns="0" tIns="0" rIns="0" bIns="0" rtlCol="0" anchor="t">
              <a:spAutoFit/>
            </a:bodyPr>
            <a:lstStyle/>
            <a:p>
              <a:pPr>
                <a:lnSpc>
                  <a:spcPts val="3150"/>
                </a:lnSpc>
              </a:pPr>
              <a:endParaRPr/>
            </a:p>
          </p:txBody>
        </p:sp>
      </p:grpSp>
      <p:pic>
        <p:nvPicPr>
          <p:cNvPr id="6" name="Picture 6"/>
          <p:cNvPicPr>
            <a:picLocks noChangeAspect="1"/>
          </p:cNvPicPr>
          <p:nvPr/>
        </p:nvPicPr>
        <p:blipFill>
          <a:blip r:embed="rId2"/>
          <a:srcRect/>
          <a:stretch>
            <a:fillRect/>
          </a:stretch>
        </p:blipFill>
        <p:spPr>
          <a:xfrm>
            <a:off x="15922715" y="-1287593"/>
            <a:ext cx="3382762" cy="3382762"/>
          </a:xfrm>
          <a:prstGeom prst="rect">
            <a:avLst/>
          </a:prstGeom>
        </p:spPr>
      </p:pic>
      <p:pic>
        <p:nvPicPr>
          <p:cNvPr id="7" name="Picture 7"/>
          <p:cNvPicPr>
            <a:picLocks noChangeAspect="1"/>
          </p:cNvPicPr>
          <p:nvPr/>
        </p:nvPicPr>
        <p:blipFill>
          <a:blip r:embed="rId2"/>
          <a:srcRect/>
          <a:stretch>
            <a:fillRect/>
          </a:stretch>
        </p:blipFill>
        <p:spPr>
          <a:xfrm>
            <a:off x="10231827" y="9047009"/>
            <a:ext cx="3382762" cy="3382762"/>
          </a:xfrm>
          <a:prstGeom prst="rect">
            <a:avLst/>
          </a:prstGeom>
        </p:spPr>
      </p:pic>
      <p:pic>
        <p:nvPicPr>
          <p:cNvPr id="8" name="Picture 8"/>
          <p:cNvPicPr>
            <a:picLocks noChangeAspect="1"/>
          </p:cNvPicPr>
          <p:nvPr/>
        </p:nvPicPr>
        <p:blipFill>
          <a:blip r:embed="rId3"/>
          <a:srcRect/>
          <a:stretch>
            <a:fillRect/>
          </a:stretch>
        </p:blipFill>
        <p:spPr>
          <a:xfrm>
            <a:off x="11923208" y="2095169"/>
            <a:ext cx="3665242" cy="32320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sp>
        <p:nvSpPr>
          <p:cNvPr id="2" name="TextBox 2"/>
          <p:cNvSpPr txBox="1"/>
          <p:nvPr/>
        </p:nvSpPr>
        <p:spPr>
          <a:xfrm>
            <a:off x="373355" y="2375981"/>
            <a:ext cx="17517536" cy="6917651"/>
          </a:xfrm>
          <a:prstGeom prst="rect">
            <a:avLst/>
          </a:prstGeom>
        </p:spPr>
        <p:txBody>
          <a:bodyPr lIns="0" tIns="0" rIns="0" bIns="0" rtlCol="0" anchor="t">
            <a:spAutoFit/>
          </a:bodyPr>
          <a:lstStyle/>
          <a:p>
            <a:pPr algn="just">
              <a:lnSpc>
                <a:spcPts val="4799"/>
              </a:lnSpc>
              <a:spcBef>
                <a:spcPct val="0"/>
              </a:spcBef>
            </a:pPr>
            <a:r>
              <a:rPr lang="en-US" sz="3199">
                <a:solidFill>
                  <a:srgbClr val="000000"/>
                </a:solidFill>
                <a:latin typeface="Muli Regular"/>
              </a:rPr>
              <a:t>-Duinbehoud zet zich als onafhankelijke landelijke organisatie in voor bescherming, herstel en versterking van de natuur aan de kust. Zij komt op voor de belangen van de natuur en voor de belangen van mensen die van de kust willen genieten. Om dit doel te bereiken stimuleert Duinbehoud een goed natuurbeheer en steunt zij vormen van duurzaam gebruik van de duinen, zoals kustbescherming, recreatie en waterwinning.</a:t>
            </a:r>
          </a:p>
          <a:p>
            <a:pPr algn="just">
              <a:lnSpc>
                <a:spcPts val="4799"/>
              </a:lnSpc>
              <a:spcBef>
                <a:spcPct val="0"/>
              </a:spcBef>
            </a:pPr>
            <a:endParaRPr lang="en-US" sz="3199">
              <a:solidFill>
                <a:srgbClr val="000000"/>
              </a:solidFill>
              <a:latin typeface="Muli Regular"/>
            </a:endParaRPr>
          </a:p>
          <a:p>
            <a:pPr algn="just">
              <a:lnSpc>
                <a:spcPts val="4799"/>
              </a:lnSpc>
              <a:spcBef>
                <a:spcPct val="0"/>
              </a:spcBef>
            </a:pPr>
            <a:r>
              <a:rPr lang="en-US" sz="3199">
                <a:solidFill>
                  <a:srgbClr val="000000"/>
                </a:solidFill>
                <a:latin typeface="Muli Regular"/>
              </a:rPr>
              <a:t>- Natuurbeheer (behouden en versterken) </a:t>
            </a:r>
          </a:p>
          <a:p>
            <a:pPr algn="just">
              <a:lnSpc>
                <a:spcPts val="4799"/>
              </a:lnSpc>
              <a:spcBef>
                <a:spcPct val="0"/>
              </a:spcBef>
            </a:pPr>
            <a:endParaRPr lang="en-US" sz="3199">
              <a:solidFill>
                <a:srgbClr val="000000"/>
              </a:solidFill>
              <a:latin typeface="Muli Regular"/>
            </a:endParaRPr>
          </a:p>
          <a:p>
            <a:pPr algn="just">
              <a:lnSpc>
                <a:spcPts val="4799"/>
              </a:lnSpc>
              <a:spcBef>
                <a:spcPct val="0"/>
              </a:spcBef>
            </a:pPr>
            <a:r>
              <a:rPr lang="en-US" sz="3199">
                <a:solidFill>
                  <a:srgbClr val="000000"/>
                </a:solidFill>
                <a:latin typeface="Muli Regular"/>
              </a:rPr>
              <a:t>-Duurzaam gebruik (waterwinning op een ecologische verantwoordelijke manier, gezonde ondernemingsmilieu, recreëren zonder dat het schade toe brengt aan de omgeving)</a:t>
            </a:r>
          </a:p>
          <a:p>
            <a:pPr algn="just">
              <a:lnSpc>
                <a:spcPts val="3599"/>
              </a:lnSpc>
              <a:spcBef>
                <a:spcPct val="0"/>
              </a:spcBef>
            </a:pPr>
            <a:endParaRPr lang="en-US" sz="3199">
              <a:solidFill>
                <a:srgbClr val="000000"/>
              </a:solidFill>
              <a:latin typeface="Muli Regular"/>
            </a:endParaRPr>
          </a:p>
          <a:p>
            <a:pPr algn="ctr">
              <a:lnSpc>
                <a:spcPts val="3600"/>
              </a:lnSpc>
              <a:spcBef>
                <a:spcPct val="0"/>
              </a:spcBef>
            </a:pPr>
            <a:endParaRPr lang="en-US" sz="3199">
              <a:solidFill>
                <a:srgbClr val="000000"/>
              </a:solidFill>
              <a:latin typeface="Muli Regular"/>
            </a:endParaRPr>
          </a:p>
        </p:txBody>
      </p:sp>
      <p:sp>
        <p:nvSpPr>
          <p:cNvPr id="3" name="TextBox 3"/>
          <p:cNvSpPr txBox="1"/>
          <p:nvPr/>
        </p:nvSpPr>
        <p:spPr>
          <a:xfrm>
            <a:off x="685801" y="-72293"/>
            <a:ext cx="17180930" cy="1231106"/>
          </a:xfrm>
          <a:prstGeom prst="rect">
            <a:avLst/>
          </a:prstGeom>
        </p:spPr>
        <p:txBody>
          <a:bodyPr wrap="square" lIns="0" tIns="0" rIns="0" bIns="0" rtlCol="0" anchor="t">
            <a:spAutoFit/>
          </a:bodyPr>
          <a:lstStyle/>
          <a:p>
            <a:pPr>
              <a:lnSpc>
                <a:spcPts val="9600"/>
              </a:lnSpc>
            </a:pPr>
            <a:r>
              <a:rPr lang="en-US" sz="8000" dirty="0">
                <a:solidFill>
                  <a:srgbClr val="2B2B2B"/>
                </a:solidFill>
                <a:latin typeface="Muli Extra Light Bold"/>
              </a:rPr>
              <a:t>       </a:t>
            </a:r>
            <a:r>
              <a:rPr lang="en-US" sz="8000" dirty="0" err="1">
                <a:solidFill>
                  <a:srgbClr val="2B2B2B"/>
                </a:solidFill>
                <a:latin typeface="Muli Extra Light Bold"/>
              </a:rPr>
              <a:t>Doelen</a:t>
            </a:r>
            <a:r>
              <a:rPr lang="en-US" sz="8000" dirty="0">
                <a:solidFill>
                  <a:srgbClr val="2B2B2B"/>
                </a:solidFill>
                <a:latin typeface="Muli Extra Light Bold"/>
              </a:rPr>
              <a:t> </a:t>
            </a:r>
            <a:r>
              <a:rPr lang="en-US" sz="8000" dirty="0" err="1">
                <a:solidFill>
                  <a:srgbClr val="2B2B2B"/>
                </a:solidFill>
                <a:latin typeface="Muli Extra Light Bold"/>
              </a:rPr>
              <a:t>Stichting</a:t>
            </a:r>
            <a:r>
              <a:rPr lang="en-US" sz="8000" dirty="0">
                <a:solidFill>
                  <a:srgbClr val="2B2B2B"/>
                </a:solidFill>
                <a:latin typeface="Muli Extra Light Bold"/>
              </a:rPr>
              <a:t> </a:t>
            </a:r>
            <a:r>
              <a:rPr lang="en-US" sz="8000" dirty="0" err="1">
                <a:solidFill>
                  <a:srgbClr val="2B2B2B"/>
                </a:solidFill>
                <a:latin typeface="Muli Extra Light Bold"/>
              </a:rPr>
              <a:t>Duinbehoud</a:t>
            </a:r>
            <a:r>
              <a:rPr lang="en-US" sz="8000" dirty="0">
                <a:solidFill>
                  <a:srgbClr val="2B2B2B"/>
                </a:solidFill>
                <a:latin typeface="Muli Extra Light Bold"/>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720753" y="2610786"/>
            <a:ext cx="6440484" cy="5984833"/>
            <a:chOff x="0" y="0"/>
            <a:chExt cx="8587312" cy="7979777"/>
          </a:xfrm>
        </p:grpSpPr>
        <p:sp>
          <p:nvSpPr>
            <p:cNvPr id="3" name="TextBox 3"/>
            <p:cNvSpPr txBox="1"/>
            <p:nvPr/>
          </p:nvSpPr>
          <p:spPr>
            <a:xfrm>
              <a:off x="0" y="-47625"/>
              <a:ext cx="8587312" cy="691634"/>
            </a:xfrm>
            <a:prstGeom prst="rect">
              <a:avLst/>
            </a:prstGeom>
          </p:spPr>
          <p:txBody>
            <a:bodyPr lIns="0" tIns="0" rIns="0" bIns="0" rtlCol="0" anchor="t">
              <a:spAutoFit/>
            </a:bodyPr>
            <a:lstStyle/>
            <a:p>
              <a:pPr>
                <a:lnSpc>
                  <a:spcPts val="4480"/>
                </a:lnSpc>
              </a:pPr>
              <a:r>
                <a:rPr lang="en-US" sz="3200">
                  <a:solidFill>
                    <a:srgbClr val="2B2B2B"/>
                  </a:solidFill>
                  <a:latin typeface="Muli Regular Bold"/>
                </a:rPr>
                <a:t>Omwonenden </a:t>
              </a:r>
            </a:p>
          </p:txBody>
        </p:sp>
        <p:sp>
          <p:nvSpPr>
            <p:cNvPr id="4" name="TextBox 4"/>
            <p:cNvSpPr txBox="1"/>
            <p:nvPr/>
          </p:nvSpPr>
          <p:spPr>
            <a:xfrm>
              <a:off x="0" y="937064"/>
              <a:ext cx="8587312" cy="2937865"/>
            </a:xfrm>
            <a:prstGeom prst="rect">
              <a:avLst/>
            </a:prstGeom>
          </p:spPr>
          <p:txBody>
            <a:bodyPr lIns="0" tIns="0" rIns="0" bIns="0" rtlCol="0" anchor="t">
              <a:spAutoFit/>
            </a:bodyPr>
            <a:lstStyle/>
            <a:p>
              <a:pPr>
                <a:lnSpc>
                  <a:spcPts val="3600"/>
                </a:lnSpc>
              </a:pPr>
              <a:r>
                <a:rPr lang="en-US" sz="2400">
                  <a:solidFill>
                    <a:srgbClr val="2B2B2B"/>
                  </a:solidFill>
                  <a:latin typeface="Muli Regular"/>
                </a:rPr>
                <a:t>Hebben vaak een scherpe kijk op hun omgeving.</a:t>
              </a:r>
            </a:p>
            <a:p>
              <a:pPr>
                <a:lnSpc>
                  <a:spcPts val="3600"/>
                </a:lnSpc>
              </a:pPr>
              <a:r>
                <a:rPr lang="en-US" sz="2400">
                  <a:solidFill>
                    <a:srgbClr val="2B2B2B"/>
                  </a:solidFill>
                  <a:latin typeface="Muli Regular"/>
                </a:rPr>
                <a:t>Voelen zich vaak verbonden met de fysieke waarden van het landschap. Gebruiken</a:t>
              </a:r>
            </a:p>
            <a:p>
              <a:pPr>
                <a:lnSpc>
                  <a:spcPts val="3600"/>
                </a:lnSpc>
              </a:pPr>
              <a:r>
                <a:rPr lang="en-US" sz="2400">
                  <a:solidFill>
                    <a:srgbClr val="2B2B2B"/>
                  </a:solidFill>
                  <a:latin typeface="Muli Regular"/>
                </a:rPr>
                <a:t>het landschap om te wandelen, fietsen.</a:t>
              </a:r>
            </a:p>
          </p:txBody>
        </p:sp>
        <p:sp>
          <p:nvSpPr>
            <p:cNvPr id="5" name="TextBox 5"/>
            <p:cNvSpPr txBox="1"/>
            <p:nvPr/>
          </p:nvSpPr>
          <p:spPr>
            <a:xfrm>
              <a:off x="0" y="5250658"/>
              <a:ext cx="8587312" cy="691634"/>
            </a:xfrm>
            <a:prstGeom prst="rect">
              <a:avLst/>
            </a:prstGeom>
          </p:spPr>
          <p:txBody>
            <a:bodyPr lIns="0" tIns="0" rIns="0" bIns="0" rtlCol="0" anchor="t">
              <a:spAutoFit/>
            </a:bodyPr>
            <a:lstStyle/>
            <a:p>
              <a:pPr>
                <a:lnSpc>
                  <a:spcPts val="4480"/>
                </a:lnSpc>
              </a:pPr>
              <a:r>
                <a:rPr lang="en-US" sz="3200">
                  <a:solidFill>
                    <a:srgbClr val="2B2B2B"/>
                  </a:solidFill>
                  <a:latin typeface="Muli Regular Bold"/>
                </a:rPr>
                <a:t>Ondernemers </a:t>
              </a:r>
            </a:p>
          </p:txBody>
        </p:sp>
        <p:sp>
          <p:nvSpPr>
            <p:cNvPr id="6" name="TextBox 6"/>
            <p:cNvSpPr txBox="1"/>
            <p:nvPr/>
          </p:nvSpPr>
          <p:spPr>
            <a:xfrm>
              <a:off x="0" y="6235347"/>
              <a:ext cx="8587312" cy="1744431"/>
            </a:xfrm>
            <a:prstGeom prst="rect">
              <a:avLst/>
            </a:prstGeom>
          </p:spPr>
          <p:txBody>
            <a:bodyPr lIns="0" tIns="0" rIns="0" bIns="0" rtlCol="0" anchor="t">
              <a:spAutoFit/>
            </a:bodyPr>
            <a:lstStyle/>
            <a:p>
              <a:pPr>
                <a:lnSpc>
                  <a:spcPts val="3600"/>
                </a:lnSpc>
              </a:pPr>
              <a:r>
                <a:rPr lang="en-US" sz="2400" dirty="0" err="1">
                  <a:solidFill>
                    <a:srgbClr val="2B2B2B"/>
                  </a:solidFill>
                  <a:latin typeface="Muli Regular"/>
                </a:rPr>
                <a:t>Gebruiken</a:t>
              </a:r>
              <a:r>
                <a:rPr lang="en-US" sz="2400" dirty="0">
                  <a:solidFill>
                    <a:srgbClr val="2B2B2B"/>
                  </a:solidFill>
                  <a:latin typeface="Muli Regular"/>
                </a:rPr>
                <a:t> de </a:t>
              </a:r>
              <a:r>
                <a:rPr lang="en-US" sz="2400" dirty="0" err="1">
                  <a:solidFill>
                    <a:srgbClr val="2B2B2B"/>
                  </a:solidFill>
                  <a:latin typeface="Muli Regular"/>
                </a:rPr>
                <a:t>omgeving</a:t>
              </a:r>
              <a:r>
                <a:rPr lang="en-US" sz="2400" dirty="0">
                  <a:solidFill>
                    <a:srgbClr val="2B2B2B"/>
                  </a:solidFill>
                  <a:latin typeface="Muli Regular"/>
                </a:rPr>
                <a:t> </a:t>
              </a:r>
              <a:r>
                <a:rPr lang="en-US" sz="2400" dirty="0" err="1">
                  <a:solidFill>
                    <a:srgbClr val="2B2B2B"/>
                  </a:solidFill>
                  <a:latin typeface="Muli Regular"/>
                </a:rPr>
                <a:t>als</a:t>
              </a:r>
              <a:r>
                <a:rPr lang="en-US" sz="2400" dirty="0">
                  <a:solidFill>
                    <a:srgbClr val="2B2B2B"/>
                  </a:solidFill>
                  <a:latin typeface="Muli Regular"/>
                </a:rPr>
                <a:t> </a:t>
              </a:r>
              <a:r>
                <a:rPr lang="en-US" sz="2400" dirty="0" err="1">
                  <a:solidFill>
                    <a:srgbClr val="2B2B2B"/>
                  </a:solidFill>
                  <a:latin typeface="Muli Regular"/>
                </a:rPr>
                <a:t>marketingtool</a:t>
              </a:r>
              <a:r>
                <a:rPr lang="en-US" sz="2400" dirty="0">
                  <a:solidFill>
                    <a:srgbClr val="2B2B2B"/>
                  </a:solidFill>
                  <a:latin typeface="Muli Regular"/>
                </a:rPr>
                <a:t>. </a:t>
              </a:r>
              <a:r>
                <a:rPr lang="en-US" sz="2400" dirty="0" err="1">
                  <a:solidFill>
                    <a:srgbClr val="2B2B2B"/>
                  </a:solidFill>
                  <a:latin typeface="Muli Regular"/>
                </a:rPr>
                <a:t>Voor</a:t>
              </a:r>
              <a:r>
                <a:rPr lang="en-US" sz="2400" dirty="0">
                  <a:solidFill>
                    <a:srgbClr val="2B2B2B"/>
                  </a:solidFill>
                  <a:latin typeface="Muli Regular"/>
                </a:rPr>
                <a:t> </a:t>
              </a:r>
              <a:r>
                <a:rPr lang="en-US" sz="2400" dirty="0" err="1">
                  <a:solidFill>
                    <a:srgbClr val="2B2B2B"/>
                  </a:solidFill>
                  <a:latin typeface="Muli Regular"/>
                </a:rPr>
                <a:t>horeca</a:t>
              </a:r>
              <a:r>
                <a:rPr lang="en-US" sz="2400" dirty="0">
                  <a:solidFill>
                    <a:srgbClr val="2B2B2B"/>
                  </a:solidFill>
                  <a:latin typeface="Muli Regular"/>
                </a:rPr>
                <a:t> </a:t>
              </a:r>
              <a:r>
                <a:rPr lang="en-US" sz="2400" dirty="0" err="1">
                  <a:solidFill>
                    <a:srgbClr val="2B2B2B"/>
                  </a:solidFill>
                  <a:latin typeface="Arimo"/>
                </a:rPr>
                <a:t>en</a:t>
              </a:r>
              <a:r>
                <a:rPr lang="en-US" sz="2400" dirty="0">
                  <a:solidFill>
                    <a:srgbClr val="2B2B2B"/>
                  </a:solidFill>
                  <a:latin typeface="Arimo"/>
                </a:rPr>
                <a:t> </a:t>
              </a:r>
              <a:r>
                <a:rPr lang="en-US" sz="2400" dirty="0" err="1">
                  <a:solidFill>
                    <a:srgbClr val="2B2B2B"/>
                  </a:solidFill>
                  <a:latin typeface="Arimo"/>
                </a:rPr>
                <a:t>overnachtingsplekken</a:t>
              </a:r>
              <a:r>
                <a:rPr lang="en-US" sz="2400" dirty="0">
                  <a:solidFill>
                    <a:srgbClr val="2B2B2B"/>
                  </a:solidFill>
                  <a:latin typeface="Arimo"/>
                </a:rPr>
                <a:t> </a:t>
              </a:r>
              <a:r>
                <a:rPr lang="en-US" sz="2400" dirty="0" err="1">
                  <a:solidFill>
                    <a:srgbClr val="2B2B2B"/>
                  </a:solidFill>
                  <a:latin typeface="Arimo"/>
                </a:rPr>
                <a:t>voegt</a:t>
              </a:r>
              <a:r>
                <a:rPr lang="en-US" sz="2400" dirty="0">
                  <a:solidFill>
                    <a:srgbClr val="2B2B2B"/>
                  </a:solidFill>
                  <a:latin typeface="Arimo"/>
                </a:rPr>
                <a:t> de </a:t>
              </a:r>
              <a:r>
                <a:rPr lang="en-US" sz="2400" dirty="0" err="1">
                  <a:solidFill>
                    <a:srgbClr val="2B2B2B"/>
                  </a:solidFill>
                  <a:latin typeface="Arimo"/>
                </a:rPr>
                <a:t>omgeving</a:t>
              </a:r>
              <a:r>
                <a:rPr lang="en-US" sz="2400" dirty="0">
                  <a:solidFill>
                    <a:srgbClr val="2B2B2B"/>
                  </a:solidFill>
                  <a:latin typeface="Arimo"/>
                </a:rPr>
                <a:t> </a:t>
              </a:r>
              <a:r>
                <a:rPr lang="en-US" sz="2400" dirty="0" err="1">
                  <a:solidFill>
                    <a:srgbClr val="2B2B2B"/>
                  </a:solidFill>
                  <a:latin typeface="Arimo"/>
                </a:rPr>
                <a:t>meer</a:t>
              </a:r>
              <a:r>
                <a:rPr lang="en-US" sz="2400" dirty="0">
                  <a:solidFill>
                    <a:srgbClr val="2B2B2B"/>
                  </a:solidFill>
                  <a:latin typeface="Arimo"/>
                </a:rPr>
                <a:t> </a:t>
              </a:r>
              <a:r>
                <a:rPr lang="en-US" sz="2400" dirty="0" err="1">
                  <a:solidFill>
                    <a:srgbClr val="2B2B2B"/>
                  </a:solidFill>
                  <a:latin typeface="Arimo"/>
                </a:rPr>
                <a:t>belevingswaarde</a:t>
              </a:r>
              <a:r>
                <a:rPr lang="en-US" sz="2400" dirty="0">
                  <a:solidFill>
                    <a:srgbClr val="2B2B2B"/>
                  </a:solidFill>
                  <a:latin typeface="Arimo"/>
                </a:rPr>
                <a:t> toe</a:t>
              </a:r>
              <a:r>
                <a:rPr lang="en-US" sz="2400" dirty="0">
                  <a:solidFill>
                    <a:srgbClr val="2B2B2B"/>
                  </a:solidFill>
                  <a:latin typeface="Muli Regular"/>
                </a:rPr>
                <a:t>.</a:t>
              </a:r>
            </a:p>
          </p:txBody>
        </p:sp>
      </p:grpSp>
      <p:pic>
        <p:nvPicPr>
          <p:cNvPr id="7" name="Picture 7"/>
          <p:cNvPicPr>
            <a:picLocks noChangeAspect="1"/>
          </p:cNvPicPr>
          <p:nvPr/>
        </p:nvPicPr>
        <p:blipFill>
          <a:blip r:embed="rId2"/>
          <a:srcRect/>
          <a:stretch>
            <a:fillRect/>
          </a:stretch>
        </p:blipFill>
        <p:spPr>
          <a:xfrm>
            <a:off x="-1164807" y="8595619"/>
            <a:ext cx="3382762" cy="3382762"/>
          </a:xfrm>
          <a:prstGeom prst="rect">
            <a:avLst/>
          </a:prstGeom>
        </p:spPr>
      </p:pic>
      <p:pic>
        <p:nvPicPr>
          <p:cNvPr id="8" name="Picture 8"/>
          <p:cNvPicPr>
            <a:picLocks noChangeAspect="1"/>
          </p:cNvPicPr>
          <p:nvPr/>
        </p:nvPicPr>
        <p:blipFill>
          <a:blip r:embed="rId2"/>
          <a:srcRect/>
          <a:stretch>
            <a:fillRect/>
          </a:stretch>
        </p:blipFill>
        <p:spPr>
          <a:xfrm>
            <a:off x="16190051" y="-1527845"/>
            <a:ext cx="3382762" cy="3382762"/>
          </a:xfrm>
          <a:prstGeom prst="rect">
            <a:avLst/>
          </a:prstGeom>
        </p:spPr>
      </p:pic>
      <p:pic>
        <p:nvPicPr>
          <p:cNvPr id="9" name="Picture 9"/>
          <p:cNvPicPr>
            <a:picLocks noChangeAspect="1"/>
          </p:cNvPicPr>
          <p:nvPr/>
        </p:nvPicPr>
        <p:blipFill>
          <a:blip r:embed="rId3"/>
          <a:srcRect/>
          <a:stretch>
            <a:fillRect/>
          </a:stretch>
        </p:blipFill>
        <p:spPr>
          <a:xfrm>
            <a:off x="7143827" y="2936301"/>
            <a:ext cx="1994521" cy="1885729"/>
          </a:xfrm>
          <a:prstGeom prst="rect">
            <a:avLst/>
          </a:prstGeom>
        </p:spPr>
      </p:pic>
      <p:pic>
        <p:nvPicPr>
          <p:cNvPr id="10" name="Picture 10"/>
          <p:cNvPicPr>
            <a:picLocks noChangeAspect="1"/>
          </p:cNvPicPr>
          <p:nvPr/>
        </p:nvPicPr>
        <p:blipFill>
          <a:blip r:embed="rId4"/>
          <a:srcRect/>
          <a:stretch>
            <a:fillRect/>
          </a:stretch>
        </p:blipFill>
        <p:spPr>
          <a:xfrm>
            <a:off x="7233519" y="6933421"/>
            <a:ext cx="2219568" cy="1924971"/>
          </a:xfrm>
          <a:prstGeom prst="rect">
            <a:avLst/>
          </a:prstGeom>
        </p:spPr>
      </p:pic>
      <p:grpSp>
        <p:nvGrpSpPr>
          <p:cNvPr id="11" name="Group 11"/>
          <p:cNvGrpSpPr/>
          <p:nvPr/>
        </p:nvGrpSpPr>
        <p:grpSpPr>
          <a:xfrm>
            <a:off x="9749567" y="2834555"/>
            <a:ext cx="6440484" cy="5984833"/>
            <a:chOff x="0" y="0"/>
            <a:chExt cx="8587312" cy="7979777"/>
          </a:xfrm>
        </p:grpSpPr>
        <p:sp>
          <p:nvSpPr>
            <p:cNvPr id="12" name="TextBox 12"/>
            <p:cNvSpPr txBox="1"/>
            <p:nvPr/>
          </p:nvSpPr>
          <p:spPr>
            <a:xfrm>
              <a:off x="0" y="-47625"/>
              <a:ext cx="8587312" cy="691634"/>
            </a:xfrm>
            <a:prstGeom prst="rect">
              <a:avLst/>
            </a:prstGeom>
          </p:spPr>
          <p:txBody>
            <a:bodyPr lIns="0" tIns="0" rIns="0" bIns="0" rtlCol="0" anchor="t">
              <a:spAutoFit/>
            </a:bodyPr>
            <a:lstStyle/>
            <a:p>
              <a:pPr>
                <a:lnSpc>
                  <a:spcPts val="4480"/>
                </a:lnSpc>
              </a:pPr>
              <a:r>
                <a:rPr lang="en-US" sz="3200">
                  <a:solidFill>
                    <a:srgbClr val="2B2B2B"/>
                  </a:solidFill>
                  <a:latin typeface="Muli Regular Bold"/>
                </a:rPr>
                <a:t>Vakantieganger </a:t>
              </a:r>
            </a:p>
          </p:txBody>
        </p:sp>
        <p:sp>
          <p:nvSpPr>
            <p:cNvPr id="13" name="TextBox 13"/>
            <p:cNvSpPr txBox="1"/>
            <p:nvPr/>
          </p:nvSpPr>
          <p:spPr>
            <a:xfrm>
              <a:off x="0" y="937064"/>
              <a:ext cx="8587312" cy="1744431"/>
            </a:xfrm>
            <a:prstGeom prst="rect">
              <a:avLst/>
            </a:prstGeom>
          </p:spPr>
          <p:txBody>
            <a:bodyPr lIns="0" tIns="0" rIns="0" bIns="0" rtlCol="0" anchor="t">
              <a:spAutoFit/>
            </a:bodyPr>
            <a:lstStyle/>
            <a:p>
              <a:pPr>
                <a:lnSpc>
                  <a:spcPts val="3600"/>
                </a:lnSpc>
              </a:pPr>
              <a:r>
                <a:rPr lang="en-US" sz="2400">
                  <a:solidFill>
                    <a:srgbClr val="2B2B2B"/>
                  </a:solidFill>
                  <a:latin typeface="Muli Regular"/>
                </a:rPr>
                <a:t>Bezoekt de omgeving  om er even tussen uit te zijn. komt vooral voor de rust en het ontdekken van de omgeving. </a:t>
              </a:r>
            </a:p>
          </p:txBody>
        </p:sp>
        <p:sp>
          <p:nvSpPr>
            <p:cNvPr id="14" name="TextBox 14"/>
            <p:cNvSpPr txBox="1"/>
            <p:nvPr/>
          </p:nvSpPr>
          <p:spPr>
            <a:xfrm>
              <a:off x="0" y="4057224"/>
              <a:ext cx="8587312" cy="691634"/>
            </a:xfrm>
            <a:prstGeom prst="rect">
              <a:avLst/>
            </a:prstGeom>
          </p:spPr>
          <p:txBody>
            <a:bodyPr lIns="0" tIns="0" rIns="0" bIns="0" rtlCol="0" anchor="t">
              <a:spAutoFit/>
            </a:bodyPr>
            <a:lstStyle/>
            <a:p>
              <a:pPr>
                <a:lnSpc>
                  <a:spcPts val="4480"/>
                </a:lnSpc>
              </a:pPr>
              <a:r>
                <a:rPr lang="en-US" sz="3200">
                  <a:solidFill>
                    <a:srgbClr val="2B2B2B"/>
                  </a:solidFill>
                  <a:latin typeface="Muli Regular Bold"/>
                </a:rPr>
                <a:t>recreant </a:t>
              </a:r>
            </a:p>
          </p:txBody>
        </p:sp>
        <p:sp>
          <p:nvSpPr>
            <p:cNvPr id="15" name="TextBox 15"/>
            <p:cNvSpPr txBox="1"/>
            <p:nvPr/>
          </p:nvSpPr>
          <p:spPr>
            <a:xfrm>
              <a:off x="0" y="5041913"/>
              <a:ext cx="8587312" cy="2937865"/>
            </a:xfrm>
            <a:prstGeom prst="rect">
              <a:avLst/>
            </a:prstGeom>
          </p:spPr>
          <p:txBody>
            <a:bodyPr lIns="0" tIns="0" rIns="0" bIns="0" rtlCol="0" anchor="t">
              <a:spAutoFit/>
            </a:bodyPr>
            <a:lstStyle/>
            <a:p>
              <a:pPr>
                <a:lnSpc>
                  <a:spcPts val="3600"/>
                </a:lnSpc>
              </a:pPr>
              <a:r>
                <a:rPr lang="en-US" sz="2400">
                  <a:solidFill>
                    <a:srgbClr val="2B2B2B"/>
                  </a:solidFill>
                  <a:latin typeface="Muli Regular"/>
                </a:rPr>
                <a:t>De recreant kan een persoon zijn die uit de buurt komt of een dagje er op uit is. komt om te wandelen, fietsen,iets te leren over de omgeving of om er gezellig tussen uit te zijn met andere.</a:t>
              </a:r>
            </a:p>
          </p:txBody>
        </p:sp>
      </p:grpSp>
      <p:pic>
        <p:nvPicPr>
          <p:cNvPr id="16" name="Picture 16"/>
          <p:cNvPicPr>
            <a:picLocks noChangeAspect="1"/>
          </p:cNvPicPr>
          <p:nvPr/>
        </p:nvPicPr>
        <p:blipFill>
          <a:blip r:embed="rId5"/>
          <a:srcRect/>
          <a:stretch>
            <a:fillRect/>
          </a:stretch>
        </p:blipFill>
        <p:spPr>
          <a:xfrm>
            <a:off x="16005550" y="3017002"/>
            <a:ext cx="2144202" cy="1805028"/>
          </a:xfrm>
          <a:prstGeom prst="rect">
            <a:avLst/>
          </a:prstGeom>
        </p:spPr>
      </p:pic>
      <p:pic>
        <p:nvPicPr>
          <p:cNvPr id="17" name="Picture 17"/>
          <p:cNvPicPr>
            <a:picLocks noChangeAspect="1"/>
          </p:cNvPicPr>
          <p:nvPr/>
        </p:nvPicPr>
        <p:blipFill>
          <a:blip r:embed="rId6"/>
          <a:srcRect/>
          <a:stretch>
            <a:fillRect/>
          </a:stretch>
        </p:blipFill>
        <p:spPr>
          <a:xfrm>
            <a:off x="16148463" y="6538219"/>
            <a:ext cx="2001289" cy="2057400"/>
          </a:xfrm>
          <a:prstGeom prst="rect">
            <a:avLst/>
          </a:prstGeom>
        </p:spPr>
      </p:pic>
      <p:grpSp>
        <p:nvGrpSpPr>
          <p:cNvPr id="18" name="Group 18"/>
          <p:cNvGrpSpPr/>
          <p:nvPr/>
        </p:nvGrpSpPr>
        <p:grpSpPr>
          <a:xfrm>
            <a:off x="6397711" y="410396"/>
            <a:ext cx="6092166" cy="1940045"/>
            <a:chOff x="0" y="0"/>
            <a:chExt cx="8122888" cy="2586726"/>
          </a:xfrm>
        </p:grpSpPr>
        <p:sp>
          <p:nvSpPr>
            <p:cNvPr id="19" name="TextBox 19"/>
            <p:cNvSpPr txBox="1"/>
            <p:nvPr/>
          </p:nvSpPr>
          <p:spPr>
            <a:xfrm>
              <a:off x="0" y="9525"/>
              <a:ext cx="8122888" cy="1443351"/>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Doelgroepen </a:t>
              </a:r>
            </a:p>
          </p:txBody>
        </p:sp>
        <p:sp>
          <p:nvSpPr>
            <p:cNvPr id="20" name="TextBox 20"/>
            <p:cNvSpPr txBox="1"/>
            <p:nvPr/>
          </p:nvSpPr>
          <p:spPr>
            <a:xfrm>
              <a:off x="0" y="2040930"/>
              <a:ext cx="8122888" cy="545796"/>
            </a:xfrm>
            <a:prstGeom prst="rect">
              <a:avLst/>
            </a:prstGeom>
          </p:spPr>
          <p:txBody>
            <a:bodyPr lIns="0" tIns="0" rIns="0" bIns="0" rtlCol="0" anchor="t">
              <a:spAutoFit/>
            </a:bodyPr>
            <a:lstStyle/>
            <a:p>
              <a:pPr>
                <a:lnSpc>
                  <a:spcPts val="3380"/>
                </a:lnSpc>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sp>
        <p:nvSpPr>
          <p:cNvPr id="2" name="TextBox 2"/>
          <p:cNvSpPr txBox="1"/>
          <p:nvPr/>
        </p:nvSpPr>
        <p:spPr>
          <a:xfrm>
            <a:off x="3176529" y="29844"/>
            <a:ext cx="12974989" cy="2422337"/>
          </a:xfrm>
          <a:prstGeom prst="rect">
            <a:avLst/>
          </a:prstGeom>
        </p:spPr>
        <p:txBody>
          <a:bodyPr lIns="0" tIns="0" rIns="0" bIns="0" rtlCol="0" anchor="t">
            <a:spAutoFit/>
          </a:bodyPr>
          <a:lstStyle/>
          <a:p>
            <a:pPr>
              <a:lnSpc>
                <a:spcPts val="9600"/>
              </a:lnSpc>
            </a:pPr>
            <a:r>
              <a:rPr lang="en-US" sz="8000">
                <a:solidFill>
                  <a:srgbClr val="2B2B2B"/>
                </a:solidFill>
                <a:latin typeface="Muli Extra Light Bold"/>
              </a:rPr>
              <a:t>  Wat is de meerwaarde van Stichting Duinbehoud ? </a:t>
            </a:r>
          </a:p>
        </p:txBody>
      </p:sp>
      <p:sp>
        <p:nvSpPr>
          <p:cNvPr id="3" name="TextBox 3"/>
          <p:cNvSpPr txBox="1"/>
          <p:nvPr/>
        </p:nvSpPr>
        <p:spPr>
          <a:xfrm>
            <a:off x="0" y="3293745"/>
            <a:ext cx="18288000" cy="7095649"/>
          </a:xfrm>
          <a:prstGeom prst="rect">
            <a:avLst/>
          </a:prstGeom>
        </p:spPr>
        <p:txBody>
          <a:bodyPr lIns="0" tIns="0" rIns="0" bIns="0" rtlCol="0" anchor="t">
            <a:spAutoFit/>
          </a:bodyPr>
          <a:lstStyle/>
          <a:p>
            <a:pPr marL="690880" lvl="1" indent="-345440">
              <a:lnSpc>
                <a:spcPts val="4800"/>
              </a:lnSpc>
              <a:buFont typeface="Arial"/>
              <a:buChar char="•"/>
            </a:pPr>
            <a:r>
              <a:rPr lang="en-US" sz="3200" dirty="0" err="1">
                <a:solidFill>
                  <a:srgbClr val="000000"/>
                </a:solidFill>
                <a:latin typeface="Muli Regular"/>
              </a:rPr>
              <a:t>Deskundig</a:t>
            </a:r>
            <a:endParaRPr lang="en-US" sz="3200" dirty="0">
              <a:solidFill>
                <a:srgbClr val="000000"/>
              </a:solidFill>
              <a:latin typeface="Muli Regular"/>
            </a:endParaRPr>
          </a:p>
          <a:p>
            <a:pPr marL="690880" lvl="1" indent="-345440">
              <a:lnSpc>
                <a:spcPts val="4800"/>
              </a:lnSpc>
              <a:buFont typeface="Arial"/>
              <a:buChar char="•"/>
            </a:pPr>
            <a:r>
              <a:rPr lang="en-US" sz="3200" dirty="0" err="1">
                <a:solidFill>
                  <a:srgbClr val="000000"/>
                </a:solidFill>
                <a:latin typeface="Muli Regular"/>
              </a:rPr>
              <a:t>Onafhankelijk</a:t>
            </a:r>
            <a:endParaRPr lang="en-US" sz="3200" dirty="0">
              <a:solidFill>
                <a:srgbClr val="000000"/>
              </a:solidFill>
              <a:latin typeface="Muli Regular"/>
            </a:endParaRPr>
          </a:p>
          <a:p>
            <a:pPr marL="690880" lvl="1" indent="-345440">
              <a:lnSpc>
                <a:spcPts val="4800"/>
              </a:lnSpc>
              <a:buFont typeface="Arial"/>
              <a:buChar char="•"/>
            </a:pPr>
            <a:r>
              <a:rPr lang="en-US" sz="3200" dirty="0" err="1">
                <a:solidFill>
                  <a:srgbClr val="000000"/>
                </a:solidFill>
                <a:latin typeface="Muli Regular"/>
              </a:rPr>
              <a:t>Lokaal</a:t>
            </a:r>
            <a:r>
              <a:rPr lang="en-US" sz="3200" dirty="0">
                <a:solidFill>
                  <a:srgbClr val="000000"/>
                </a:solidFill>
                <a:latin typeface="Muli Regular"/>
              </a:rPr>
              <a:t> &amp; </a:t>
            </a:r>
            <a:r>
              <a:rPr lang="en-US" sz="3200" dirty="0" err="1">
                <a:solidFill>
                  <a:srgbClr val="000000"/>
                </a:solidFill>
                <a:latin typeface="Muli Regular"/>
              </a:rPr>
              <a:t>landelijk</a:t>
            </a:r>
            <a:r>
              <a:rPr lang="en-US" sz="3200" dirty="0">
                <a:solidFill>
                  <a:srgbClr val="000000"/>
                </a:solidFill>
                <a:latin typeface="Muli Regular"/>
              </a:rPr>
              <a:t> </a:t>
            </a:r>
            <a:r>
              <a:rPr lang="en-US" sz="3200" dirty="0" err="1">
                <a:solidFill>
                  <a:srgbClr val="000000"/>
                </a:solidFill>
                <a:latin typeface="Muli Regular"/>
              </a:rPr>
              <a:t>actief</a:t>
            </a:r>
            <a:endParaRPr lang="en-US" sz="3200" dirty="0">
              <a:solidFill>
                <a:srgbClr val="000000"/>
              </a:solidFill>
              <a:latin typeface="Muli Regular"/>
            </a:endParaRPr>
          </a:p>
          <a:p>
            <a:pPr marL="690880" lvl="1" indent="-345440">
              <a:lnSpc>
                <a:spcPts val="4800"/>
              </a:lnSpc>
              <a:buFont typeface="Arial"/>
              <a:buChar char="•"/>
            </a:pPr>
            <a:r>
              <a:rPr lang="en-US" sz="3200" dirty="0" err="1">
                <a:solidFill>
                  <a:srgbClr val="000000"/>
                </a:solidFill>
                <a:latin typeface="Muli Regular"/>
              </a:rPr>
              <a:t>Mensen</a:t>
            </a:r>
            <a:r>
              <a:rPr lang="en-US" sz="3200" dirty="0">
                <a:solidFill>
                  <a:srgbClr val="000000"/>
                </a:solidFill>
                <a:latin typeface="Muli Regular"/>
              </a:rPr>
              <a:t> op </a:t>
            </a:r>
            <a:r>
              <a:rPr lang="en-US" sz="3200" dirty="0" err="1">
                <a:solidFill>
                  <a:srgbClr val="000000"/>
                </a:solidFill>
                <a:latin typeface="Muli Regular"/>
              </a:rPr>
              <a:t>locatie</a:t>
            </a:r>
            <a:r>
              <a:rPr lang="en-US" sz="3200" dirty="0">
                <a:solidFill>
                  <a:srgbClr val="000000"/>
                </a:solidFill>
                <a:latin typeface="Muli Regular"/>
              </a:rPr>
              <a:t> </a:t>
            </a:r>
          </a:p>
          <a:p>
            <a:pPr marL="690880" lvl="1" indent="-345440">
              <a:lnSpc>
                <a:spcPts val="4800"/>
              </a:lnSpc>
              <a:buFont typeface="Arial"/>
              <a:buChar char="•"/>
            </a:pPr>
            <a:r>
              <a:rPr lang="en-US" sz="3200" dirty="0" err="1">
                <a:solidFill>
                  <a:srgbClr val="000000"/>
                </a:solidFill>
                <a:latin typeface="Muli Regular"/>
              </a:rPr>
              <a:t>Zet</a:t>
            </a:r>
            <a:r>
              <a:rPr lang="en-US" sz="3200" dirty="0">
                <a:solidFill>
                  <a:srgbClr val="000000"/>
                </a:solidFill>
                <a:latin typeface="Muli Regular"/>
              </a:rPr>
              <a:t> </a:t>
            </a:r>
            <a:r>
              <a:rPr lang="en-US" sz="3200" dirty="0" err="1">
                <a:solidFill>
                  <a:srgbClr val="000000"/>
                </a:solidFill>
                <a:latin typeface="Muli Regular"/>
              </a:rPr>
              <a:t>zich</a:t>
            </a:r>
            <a:r>
              <a:rPr lang="en-US" sz="3200" dirty="0">
                <a:solidFill>
                  <a:srgbClr val="000000"/>
                </a:solidFill>
                <a:latin typeface="Muli Regular"/>
              </a:rPr>
              <a:t> </a:t>
            </a:r>
            <a:r>
              <a:rPr lang="en-US" sz="3200" dirty="0" err="1">
                <a:solidFill>
                  <a:srgbClr val="000000"/>
                </a:solidFill>
                <a:latin typeface="Muli Regular"/>
              </a:rPr>
              <a:t>zowel</a:t>
            </a:r>
            <a:r>
              <a:rPr lang="en-US" sz="3200" dirty="0">
                <a:solidFill>
                  <a:srgbClr val="000000"/>
                </a:solidFill>
                <a:latin typeface="Muli Regular"/>
              </a:rPr>
              <a:t> in </a:t>
            </a:r>
            <a:r>
              <a:rPr lang="en-US" sz="3200" dirty="0" err="1">
                <a:solidFill>
                  <a:srgbClr val="000000"/>
                </a:solidFill>
                <a:latin typeface="Muli Regular"/>
              </a:rPr>
              <a:t>voor</a:t>
            </a:r>
            <a:r>
              <a:rPr lang="en-US" sz="3200" dirty="0">
                <a:solidFill>
                  <a:srgbClr val="000000"/>
                </a:solidFill>
                <a:latin typeface="Muli Regular"/>
              </a:rPr>
              <a:t> </a:t>
            </a:r>
            <a:r>
              <a:rPr lang="en-US" sz="3200" dirty="0" err="1">
                <a:solidFill>
                  <a:srgbClr val="000000"/>
                </a:solidFill>
                <a:latin typeface="Muli Regular"/>
              </a:rPr>
              <a:t>mens</a:t>
            </a:r>
            <a:r>
              <a:rPr lang="en-US" sz="3200" dirty="0">
                <a:solidFill>
                  <a:srgbClr val="000000"/>
                </a:solidFill>
                <a:latin typeface="Muli Regular"/>
              </a:rPr>
              <a:t> </a:t>
            </a:r>
            <a:r>
              <a:rPr lang="en-US" sz="3200" dirty="0" err="1">
                <a:solidFill>
                  <a:srgbClr val="000000"/>
                </a:solidFill>
                <a:latin typeface="Muli Regular"/>
              </a:rPr>
              <a:t>als</a:t>
            </a:r>
            <a:r>
              <a:rPr lang="en-US" sz="3200" dirty="0">
                <a:solidFill>
                  <a:srgbClr val="000000"/>
                </a:solidFill>
                <a:latin typeface="Muli Regular"/>
              </a:rPr>
              <a:t> </a:t>
            </a:r>
            <a:r>
              <a:rPr lang="en-US" sz="3200" dirty="0" err="1">
                <a:solidFill>
                  <a:srgbClr val="000000"/>
                </a:solidFill>
                <a:latin typeface="Muli Regular"/>
              </a:rPr>
              <a:t>natuur</a:t>
            </a:r>
            <a:endParaRPr lang="en-US" sz="3200" dirty="0">
              <a:solidFill>
                <a:srgbClr val="000000"/>
              </a:solidFill>
              <a:latin typeface="Muli Regular"/>
            </a:endParaRPr>
          </a:p>
          <a:p>
            <a:pPr marL="690880" lvl="1" indent="-345440">
              <a:lnSpc>
                <a:spcPts val="4800"/>
              </a:lnSpc>
              <a:buFont typeface="Arial"/>
              <a:buChar char="•"/>
            </a:pPr>
            <a:r>
              <a:rPr lang="en-US" sz="3200" dirty="0">
                <a:solidFill>
                  <a:srgbClr val="000000"/>
                </a:solidFill>
                <a:latin typeface="Muli Regular"/>
              </a:rPr>
              <a:t>Grote </a:t>
            </a:r>
            <a:r>
              <a:rPr lang="en-US" sz="3200" dirty="0" err="1">
                <a:solidFill>
                  <a:srgbClr val="000000"/>
                </a:solidFill>
                <a:latin typeface="Muli Regular"/>
              </a:rPr>
              <a:t>groep</a:t>
            </a:r>
            <a:r>
              <a:rPr lang="en-US" sz="3200" dirty="0">
                <a:solidFill>
                  <a:srgbClr val="000000"/>
                </a:solidFill>
                <a:latin typeface="Muli Regular"/>
              </a:rPr>
              <a:t> </a:t>
            </a:r>
            <a:r>
              <a:rPr lang="en-US" sz="3200" dirty="0" err="1">
                <a:solidFill>
                  <a:srgbClr val="000000"/>
                </a:solidFill>
                <a:latin typeface="Muli Regular"/>
              </a:rPr>
              <a:t>gemotiveerde</a:t>
            </a:r>
            <a:r>
              <a:rPr lang="en-US" sz="3200" dirty="0">
                <a:solidFill>
                  <a:srgbClr val="000000"/>
                </a:solidFill>
                <a:latin typeface="Muli Regular"/>
              </a:rPr>
              <a:t> </a:t>
            </a:r>
            <a:r>
              <a:rPr lang="en-US" sz="3200" dirty="0" err="1">
                <a:solidFill>
                  <a:srgbClr val="000000"/>
                </a:solidFill>
                <a:latin typeface="Muli Regular"/>
              </a:rPr>
              <a:t>vrijwilligers</a:t>
            </a:r>
            <a:r>
              <a:rPr lang="en-US" sz="3200" dirty="0">
                <a:solidFill>
                  <a:srgbClr val="000000"/>
                </a:solidFill>
                <a:latin typeface="Muli Regular"/>
              </a:rPr>
              <a:t> </a:t>
            </a:r>
          </a:p>
          <a:p>
            <a:pPr marL="690880" lvl="1" indent="-345440">
              <a:lnSpc>
                <a:spcPts val="4800"/>
              </a:lnSpc>
              <a:buFont typeface="Arial"/>
              <a:buChar char="•"/>
            </a:pPr>
            <a:r>
              <a:rPr lang="en-US" sz="3200" dirty="0">
                <a:solidFill>
                  <a:srgbClr val="000000"/>
                </a:solidFill>
                <a:latin typeface="Muli Regular"/>
              </a:rPr>
              <a:t>In </a:t>
            </a:r>
            <a:r>
              <a:rPr lang="en-US" sz="3200" dirty="0" err="1">
                <a:solidFill>
                  <a:srgbClr val="000000"/>
                </a:solidFill>
                <a:latin typeface="Muli Regular"/>
              </a:rPr>
              <a:t>tegenstelling</a:t>
            </a:r>
            <a:r>
              <a:rPr lang="en-US" sz="3200" dirty="0">
                <a:solidFill>
                  <a:srgbClr val="000000"/>
                </a:solidFill>
                <a:latin typeface="Muli Regular"/>
              </a:rPr>
              <a:t> tot </a:t>
            </a:r>
            <a:r>
              <a:rPr lang="en-US" sz="3200" dirty="0" err="1">
                <a:solidFill>
                  <a:srgbClr val="000000"/>
                </a:solidFill>
                <a:latin typeface="Muli Regular"/>
              </a:rPr>
              <a:t>veel</a:t>
            </a:r>
            <a:r>
              <a:rPr lang="en-US" sz="3200" dirty="0">
                <a:solidFill>
                  <a:srgbClr val="000000"/>
                </a:solidFill>
                <a:latin typeface="Muli Regular"/>
              </a:rPr>
              <a:t> </a:t>
            </a:r>
            <a:r>
              <a:rPr lang="en-US" sz="3200" dirty="0" err="1">
                <a:solidFill>
                  <a:srgbClr val="000000"/>
                </a:solidFill>
                <a:latin typeface="Muli Regular"/>
              </a:rPr>
              <a:t>andere</a:t>
            </a:r>
            <a:r>
              <a:rPr lang="en-US" sz="3200" dirty="0">
                <a:solidFill>
                  <a:srgbClr val="000000"/>
                </a:solidFill>
                <a:latin typeface="Muli Regular"/>
              </a:rPr>
              <a:t> </a:t>
            </a:r>
            <a:r>
              <a:rPr lang="en-US" sz="3200" dirty="0" err="1">
                <a:solidFill>
                  <a:srgbClr val="000000"/>
                </a:solidFill>
                <a:latin typeface="Muli Regular"/>
              </a:rPr>
              <a:t>natuurorganisaties</a:t>
            </a:r>
            <a:r>
              <a:rPr lang="en-US" sz="3200" dirty="0">
                <a:solidFill>
                  <a:srgbClr val="000000"/>
                </a:solidFill>
                <a:latin typeface="Muli Regular"/>
              </a:rPr>
              <a:t> die heel breed </a:t>
            </a:r>
            <a:r>
              <a:rPr lang="en-US" sz="3200" dirty="0" err="1">
                <a:solidFill>
                  <a:srgbClr val="000000"/>
                </a:solidFill>
                <a:latin typeface="Muli Regular"/>
              </a:rPr>
              <a:t>natuur</a:t>
            </a:r>
            <a:r>
              <a:rPr lang="en-US" sz="3200" dirty="0">
                <a:solidFill>
                  <a:srgbClr val="000000"/>
                </a:solidFill>
                <a:latin typeface="Muli Regular"/>
              </a:rPr>
              <a:t> </a:t>
            </a:r>
            <a:r>
              <a:rPr lang="en-US" sz="3200" dirty="0" err="1">
                <a:solidFill>
                  <a:srgbClr val="000000"/>
                </a:solidFill>
                <a:latin typeface="Muli Regular"/>
              </a:rPr>
              <a:t>georiënteerd</a:t>
            </a:r>
            <a:r>
              <a:rPr lang="en-US" sz="3200" dirty="0">
                <a:solidFill>
                  <a:srgbClr val="000000"/>
                </a:solidFill>
                <a:latin typeface="Muli Regular"/>
              </a:rPr>
              <a:t> </a:t>
            </a:r>
            <a:r>
              <a:rPr lang="en-US" sz="3200" dirty="0" err="1">
                <a:solidFill>
                  <a:srgbClr val="000000"/>
                </a:solidFill>
                <a:latin typeface="Muli Regular"/>
              </a:rPr>
              <a:t>zijn</a:t>
            </a:r>
            <a:r>
              <a:rPr lang="en-US" sz="3200" dirty="0">
                <a:solidFill>
                  <a:srgbClr val="000000"/>
                </a:solidFill>
                <a:latin typeface="Muli Regular"/>
              </a:rPr>
              <a:t>. Is </a:t>
            </a:r>
            <a:r>
              <a:rPr lang="en-US" sz="3200" dirty="0" err="1">
                <a:solidFill>
                  <a:srgbClr val="000000"/>
                </a:solidFill>
                <a:latin typeface="Muli Regular"/>
              </a:rPr>
              <a:t>stichting</a:t>
            </a:r>
            <a:r>
              <a:rPr lang="en-US" sz="3200" dirty="0">
                <a:solidFill>
                  <a:srgbClr val="000000"/>
                </a:solidFill>
                <a:latin typeface="Muli Regular"/>
              </a:rPr>
              <a:t> </a:t>
            </a:r>
            <a:r>
              <a:rPr lang="en-US" sz="3200" dirty="0" err="1">
                <a:solidFill>
                  <a:srgbClr val="000000"/>
                </a:solidFill>
                <a:latin typeface="Muli Regular"/>
              </a:rPr>
              <a:t>duinbehoud</a:t>
            </a:r>
            <a:r>
              <a:rPr lang="en-US" sz="3200" dirty="0">
                <a:solidFill>
                  <a:srgbClr val="000000"/>
                </a:solidFill>
                <a:latin typeface="Muli Regular"/>
              </a:rPr>
              <a:t> </a:t>
            </a:r>
            <a:r>
              <a:rPr lang="en-US" sz="3200" dirty="0" err="1">
                <a:solidFill>
                  <a:srgbClr val="000000"/>
                </a:solidFill>
                <a:latin typeface="Muli Regular"/>
              </a:rPr>
              <a:t>juist</a:t>
            </a:r>
            <a:r>
              <a:rPr lang="en-US" sz="3200" dirty="0">
                <a:solidFill>
                  <a:srgbClr val="000000"/>
                </a:solidFill>
                <a:latin typeface="Muli Regular"/>
              </a:rPr>
              <a:t> heel </a:t>
            </a:r>
            <a:r>
              <a:rPr lang="en-US" sz="3200" dirty="0" err="1">
                <a:solidFill>
                  <a:srgbClr val="000000"/>
                </a:solidFill>
                <a:latin typeface="Muli Regular"/>
              </a:rPr>
              <a:t>specifiek</a:t>
            </a:r>
            <a:r>
              <a:rPr lang="en-US" sz="3200" dirty="0">
                <a:solidFill>
                  <a:srgbClr val="000000"/>
                </a:solidFill>
                <a:latin typeface="Muli Regular"/>
              </a:rPr>
              <a:t> </a:t>
            </a:r>
            <a:r>
              <a:rPr lang="en-US" sz="3200" dirty="0" err="1">
                <a:solidFill>
                  <a:srgbClr val="000000"/>
                </a:solidFill>
                <a:latin typeface="Muli Regular"/>
              </a:rPr>
              <a:t>bezig</a:t>
            </a:r>
            <a:r>
              <a:rPr lang="en-US" sz="3200" dirty="0">
                <a:solidFill>
                  <a:srgbClr val="000000"/>
                </a:solidFill>
                <a:latin typeface="Muli Regular"/>
              </a:rPr>
              <a:t> met de </a:t>
            </a:r>
            <a:r>
              <a:rPr lang="en-US" sz="3200" dirty="0" err="1">
                <a:solidFill>
                  <a:srgbClr val="000000"/>
                </a:solidFill>
                <a:latin typeface="Muli Regular"/>
              </a:rPr>
              <a:t>duinen</a:t>
            </a:r>
            <a:r>
              <a:rPr lang="en-US" sz="3200" dirty="0">
                <a:solidFill>
                  <a:srgbClr val="000000"/>
                </a:solidFill>
                <a:latin typeface="Muli Regular"/>
              </a:rPr>
              <a:t>. </a:t>
            </a:r>
          </a:p>
          <a:p>
            <a:pPr marL="690880" lvl="1" indent="-345440">
              <a:lnSpc>
                <a:spcPts val="4800"/>
              </a:lnSpc>
              <a:buFont typeface="Arial"/>
              <a:buChar char="•"/>
            </a:pPr>
            <a:r>
              <a:rPr lang="en-US" sz="3200" dirty="0">
                <a:solidFill>
                  <a:srgbClr val="000000"/>
                </a:solidFill>
                <a:latin typeface="Muli Regular"/>
              </a:rPr>
              <a:t>................................................................................................................................................</a:t>
            </a:r>
          </a:p>
          <a:p>
            <a:pPr marL="690880" lvl="1" indent="-345440">
              <a:lnSpc>
                <a:spcPts val="4800"/>
              </a:lnSpc>
              <a:buFont typeface="Arial"/>
              <a:buChar char="•"/>
            </a:pPr>
            <a:r>
              <a:rPr lang="en-US" sz="3200" dirty="0">
                <a:solidFill>
                  <a:srgbClr val="000000"/>
                </a:solidFill>
                <a:latin typeface="Muli Regular"/>
              </a:rPr>
              <a:t>................................................................................................................................................</a:t>
            </a:r>
          </a:p>
          <a:p>
            <a:pPr marL="690880" lvl="1" indent="-345440">
              <a:lnSpc>
                <a:spcPts val="4800"/>
              </a:lnSpc>
              <a:buFont typeface="Arial"/>
              <a:buChar char="•"/>
            </a:pPr>
            <a:r>
              <a:rPr lang="en-US" sz="3200" dirty="0">
                <a:solidFill>
                  <a:srgbClr val="000000"/>
                </a:solidFill>
                <a:latin typeface="Muli Regular"/>
              </a:rPr>
              <a:t>................................................................................................................................................</a:t>
            </a:r>
          </a:p>
          <a:p>
            <a:pPr algn="ctr">
              <a:lnSpc>
                <a:spcPts val="3600"/>
              </a:lnSpc>
              <a:spcBef>
                <a:spcPct val="0"/>
              </a:spcBef>
            </a:pPr>
            <a:endParaRPr lang="en-US" sz="3200" dirty="0">
              <a:solidFill>
                <a:srgbClr val="000000"/>
              </a:solidFill>
              <a:latin typeface="Muli Regul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sp>
        <p:nvSpPr>
          <p:cNvPr id="2" name="TextBox 2"/>
          <p:cNvSpPr txBox="1"/>
          <p:nvPr/>
        </p:nvSpPr>
        <p:spPr>
          <a:xfrm>
            <a:off x="529479" y="6413183"/>
            <a:ext cx="14208063" cy="2845117"/>
          </a:xfrm>
          <a:prstGeom prst="rect">
            <a:avLst/>
          </a:prstGeom>
        </p:spPr>
        <p:txBody>
          <a:bodyPr lIns="0" tIns="0" rIns="0" bIns="0" rtlCol="0" anchor="t">
            <a:spAutoFit/>
          </a:bodyPr>
          <a:lstStyle/>
          <a:p>
            <a:pPr>
              <a:lnSpc>
                <a:spcPts val="4800"/>
              </a:lnSpc>
            </a:pPr>
            <a:endParaRPr/>
          </a:p>
          <a:p>
            <a:pPr marL="690880" lvl="1" indent="-345440">
              <a:lnSpc>
                <a:spcPts val="4800"/>
              </a:lnSpc>
              <a:buFont typeface="Arial"/>
              <a:buChar char="•"/>
            </a:pPr>
            <a:r>
              <a:rPr lang="en-US" sz="3200">
                <a:solidFill>
                  <a:srgbClr val="000000"/>
                </a:solidFill>
                <a:latin typeface="Muli Regular"/>
              </a:rPr>
              <a:t>................................................................................................................................................</a:t>
            </a:r>
          </a:p>
          <a:p>
            <a:pPr marL="690880" lvl="1" indent="-345440">
              <a:lnSpc>
                <a:spcPts val="4800"/>
              </a:lnSpc>
              <a:buFont typeface="Arial"/>
              <a:buChar char="•"/>
            </a:pPr>
            <a:r>
              <a:rPr lang="en-US" sz="3200">
                <a:solidFill>
                  <a:srgbClr val="000000"/>
                </a:solidFill>
                <a:latin typeface="Muli Regular"/>
              </a:rPr>
              <a:t>................................................................................................................................................</a:t>
            </a:r>
          </a:p>
          <a:p>
            <a:pPr marL="690880" lvl="1" indent="-345440">
              <a:lnSpc>
                <a:spcPts val="4800"/>
              </a:lnSpc>
              <a:buFont typeface="Arial"/>
              <a:buChar char="•"/>
            </a:pPr>
            <a:r>
              <a:rPr lang="en-US" sz="3200">
                <a:solidFill>
                  <a:srgbClr val="000000"/>
                </a:solidFill>
                <a:latin typeface="Muli Regular"/>
              </a:rPr>
              <a:t>................................................................................................................................................</a:t>
            </a:r>
          </a:p>
          <a:p>
            <a:pPr algn="ctr">
              <a:lnSpc>
                <a:spcPts val="3600"/>
              </a:lnSpc>
              <a:spcBef>
                <a:spcPct val="0"/>
              </a:spcBef>
            </a:pPr>
            <a:endParaRPr lang="en-US" sz="3200">
              <a:solidFill>
                <a:srgbClr val="000000"/>
              </a:solidFill>
              <a:latin typeface="Muli Regular"/>
            </a:endParaRPr>
          </a:p>
        </p:txBody>
      </p:sp>
      <p:sp>
        <p:nvSpPr>
          <p:cNvPr id="3" name="TextBox 3"/>
          <p:cNvSpPr txBox="1"/>
          <p:nvPr/>
        </p:nvSpPr>
        <p:spPr>
          <a:xfrm>
            <a:off x="529479" y="2783877"/>
            <a:ext cx="18288000" cy="4214336"/>
          </a:xfrm>
          <a:prstGeom prst="rect">
            <a:avLst/>
          </a:prstGeom>
        </p:spPr>
        <p:txBody>
          <a:bodyPr lIns="0" tIns="0" rIns="0" bIns="0" rtlCol="0" anchor="t">
            <a:spAutoFit/>
          </a:bodyPr>
          <a:lstStyle/>
          <a:p>
            <a:pPr marL="690880" lvl="1" indent="-345440">
              <a:lnSpc>
                <a:spcPts val="4800"/>
              </a:lnSpc>
              <a:buFont typeface="Arial"/>
              <a:buChar char="•"/>
            </a:pPr>
            <a:r>
              <a:rPr lang="en-US" sz="3200">
                <a:solidFill>
                  <a:srgbClr val="000000"/>
                </a:solidFill>
                <a:latin typeface="Muli Regular"/>
              </a:rPr>
              <a:t> Het vergroten van verwondering, betrokkenheid en bewustwording betreffende het kustgebied en het belang van bescherming.</a:t>
            </a:r>
          </a:p>
          <a:p>
            <a:pPr marL="690880" lvl="1" indent="-345440">
              <a:lnSpc>
                <a:spcPts val="4800"/>
              </a:lnSpc>
              <a:buFont typeface="Arial"/>
              <a:buChar char="•"/>
            </a:pPr>
            <a:r>
              <a:rPr lang="en-US" sz="3200">
                <a:solidFill>
                  <a:srgbClr val="000000"/>
                </a:solidFill>
                <a:latin typeface="Muli Regular"/>
              </a:rPr>
              <a:t>Het vergroten van bekendheid van de Stichting Duinbehoud.</a:t>
            </a:r>
          </a:p>
          <a:p>
            <a:pPr marL="690880" lvl="1" indent="-345440">
              <a:lnSpc>
                <a:spcPts val="4800"/>
              </a:lnSpc>
              <a:buFont typeface="Arial"/>
              <a:buChar char="•"/>
            </a:pPr>
            <a:r>
              <a:rPr lang="en-US" sz="3200">
                <a:solidFill>
                  <a:srgbClr val="000000"/>
                </a:solidFill>
                <a:latin typeface="Muli Regular"/>
              </a:rPr>
              <a:t>Relatie onderhouden met betrokkenen en potentiële donateurs</a:t>
            </a:r>
          </a:p>
          <a:p>
            <a:pPr marL="690880" lvl="1" indent="-345440">
              <a:lnSpc>
                <a:spcPts val="4800"/>
              </a:lnSpc>
              <a:buFont typeface="Arial"/>
              <a:buChar char="•"/>
            </a:pPr>
            <a:r>
              <a:rPr lang="en-US" sz="3200">
                <a:solidFill>
                  <a:srgbClr val="000000"/>
                </a:solidFill>
                <a:latin typeface="Muli Regular"/>
              </a:rPr>
              <a:t> Nieuwe donateurs werven </a:t>
            </a:r>
          </a:p>
          <a:p>
            <a:pPr marL="690880" lvl="1" indent="-345440">
              <a:lnSpc>
                <a:spcPts val="4800"/>
              </a:lnSpc>
              <a:buFont typeface="Arial"/>
              <a:buChar char="•"/>
            </a:pPr>
            <a:r>
              <a:rPr lang="en-US" sz="3200">
                <a:solidFill>
                  <a:srgbClr val="000000"/>
                </a:solidFill>
                <a:latin typeface="Muli Regular"/>
              </a:rPr>
              <a:t>Het publiek informeren over wat er speelt in de duinen </a:t>
            </a:r>
          </a:p>
          <a:p>
            <a:pPr marL="690880" lvl="1" indent="-345440">
              <a:lnSpc>
                <a:spcPts val="4800"/>
              </a:lnSpc>
              <a:buFont typeface="Arial"/>
              <a:buChar char="•"/>
            </a:pPr>
            <a:r>
              <a:rPr lang="en-US" sz="3200">
                <a:solidFill>
                  <a:srgbClr val="000000"/>
                </a:solidFill>
                <a:latin typeface="Muli Regular"/>
              </a:rPr>
              <a:t>Nieuwe vrijwilligers werven </a:t>
            </a:r>
          </a:p>
        </p:txBody>
      </p:sp>
      <p:sp>
        <p:nvSpPr>
          <p:cNvPr id="4" name="TextBox 4"/>
          <p:cNvSpPr txBox="1"/>
          <p:nvPr/>
        </p:nvSpPr>
        <p:spPr>
          <a:xfrm>
            <a:off x="3819468" y="670867"/>
            <a:ext cx="12974989" cy="1231106"/>
          </a:xfrm>
          <a:prstGeom prst="rect">
            <a:avLst/>
          </a:prstGeom>
        </p:spPr>
        <p:txBody>
          <a:bodyPr lIns="0" tIns="0" rIns="0" bIns="0" rtlCol="0" anchor="t">
            <a:spAutoFit/>
          </a:bodyPr>
          <a:lstStyle/>
          <a:p>
            <a:pPr>
              <a:lnSpc>
                <a:spcPts val="9600"/>
              </a:lnSpc>
            </a:pPr>
            <a:r>
              <a:rPr lang="en-US" sz="8000" dirty="0">
                <a:solidFill>
                  <a:srgbClr val="2B2B2B"/>
                </a:solidFill>
                <a:latin typeface="Muli Extra Light Bold"/>
              </a:rPr>
              <a:t> </a:t>
            </a:r>
            <a:r>
              <a:rPr lang="en-US" sz="8000" dirty="0" err="1">
                <a:solidFill>
                  <a:srgbClr val="2B2B2B"/>
                </a:solidFill>
                <a:latin typeface="Muli Extra Light Bold"/>
              </a:rPr>
              <a:t>Doelen</a:t>
            </a:r>
            <a:r>
              <a:rPr lang="en-US" sz="8000" dirty="0">
                <a:solidFill>
                  <a:srgbClr val="2B2B2B"/>
                </a:solidFill>
                <a:latin typeface="Muli Extra Light Bold"/>
              </a:rPr>
              <a:t> </a:t>
            </a:r>
            <a:r>
              <a:rPr lang="en-US" sz="8000" dirty="0" err="1">
                <a:solidFill>
                  <a:srgbClr val="2B2B2B"/>
                </a:solidFill>
                <a:latin typeface="Muli Extra Light Bold"/>
              </a:rPr>
              <a:t>communicatie</a:t>
            </a:r>
            <a:r>
              <a:rPr lang="en-US" sz="8000" dirty="0">
                <a:solidFill>
                  <a:srgbClr val="2B2B2B"/>
                </a:solidFill>
                <a:latin typeface="Muli Extra Light Bold"/>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sp>
        <p:nvSpPr>
          <p:cNvPr id="2" name="TextBox 2"/>
          <p:cNvSpPr txBox="1"/>
          <p:nvPr/>
        </p:nvSpPr>
        <p:spPr>
          <a:xfrm>
            <a:off x="1550617" y="5558508"/>
            <a:ext cx="14208063" cy="2845117"/>
          </a:xfrm>
          <a:prstGeom prst="rect">
            <a:avLst/>
          </a:prstGeom>
        </p:spPr>
        <p:txBody>
          <a:bodyPr lIns="0" tIns="0" rIns="0" bIns="0" rtlCol="0" anchor="t">
            <a:spAutoFit/>
          </a:bodyPr>
          <a:lstStyle/>
          <a:p>
            <a:pPr>
              <a:lnSpc>
                <a:spcPts val="4800"/>
              </a:lnSpc>
            </a:pPr>
            <a:endParaRPr/>
          </a:p>
          <a:p>
            <a:pPr marL="690880" lvl="1" indent="-345440">
              <a:lnSpc>
                <a:spcPts val="4800"/>
              </a:lnSpc>
              <a:buFont typeface="Arial"/>
              <a:buChar char="•"/>
            </a:pPr>
            <a:r>
              <a:rPr lang="en-US" sz="3200">
                <a:solidFill>
                  <a:srgbClr val="000000"/>
                </a:solidFill>
                <a:latin typeface="Muli Regular"/>
              </a:rPr>
              <a:t>................................................................................................................................................</a:t>
            </a:r>
          </a:p>
          <a:p>
            <a:pPr marL="690880" lvl="1" indent="-345440">
              <a:lnSpc>
                <a:spcPts val="4800"/>
              </a:lnSpc>
              <a:buFont typeface="Arial"/>
              <a:buChar char="•"/>
            </a:pPr>
            <a:r>
              <a:rPr lang="en-US" sz="3200">
                <a:solidFill>
                  <a:srgbClr val="000000"/>
                </a:solidFill>
                <a:latin typeface="Muli Regular"/>
              </a:rPr>
              <a:t>................................................................................................................................................</a:t>
            </a:r>
          </a:p>
          <a:p>
            <a:pPr marL="690880" lvl="1" indent="-345440">
              <a:lnSpc>
                <a:spcPts val="4800"/>
              </a:lnSpc>
              <a:buFont typeface="Arial"/>
              <a:buChar char="•"/>
            </a:pPr>
            <a:r>
              <a:rPr lang="en-US" sz="3200">
                <a:solidFill>
                  <a:srgbClr val="000000"/>
                </a:solidFill>
                <a:latin typeface="Muli Regular"/>
              </a:rPr>
              <a:t>................................................................................................................................................</a:t>
            </a:r>
          </a:p>
          <a:p>
            <a:pPr algn="ctr">
              <a:lnSpc>
                <a:spcPts val="3600"/>
              </a:lnSpc>
              <a:spcBef>
                <a:spcPct val="0"/>
              </a:spcBef>
            </a:pPr>
            <a:endParaRPr lang="en-US" sz="3200">
              <a:solidFill>
                <a:srgbClr val="000000"/>
              </a:solidFill>
              <a:latin typeface="Muli Regular"/>
            </a:endParaRPr>
          </a:p>
        </p:txBody>
      </p:sp>
      <p:sp>
        <p:nvSpPr>
          <p:cNvPr id="3" name="TextBox 3"/>
          <p:cNvSpPr txBox="1"/>
          <p:nvPr/>
        </p:nvSpPr>
        <p:spPr>
          <a:xfrm>
            <a:off x="3344584" y="557407"/>
            <a:ext cx="11598832" cy="1215931"/>
          </a:xfrm>
          <a:prstGeom prst="rect">
            <a:avLst/>
          </a:prstGeom>
        </p:spPr>
        <p:txBody>
          <a:bodyPr lIns="0" tIns="0" rIns="0" bIns="0" rtlCol="0" anchor="t">
            <a:spAutoFit/>
          </a:bodyPr>
          <a:lstStyle/>
          <a:p>
            <a:pPr>
              <a:lnSpc>
                <a:spcPts val="9600"/>
              </a:lnSpc>
            </a:pPr>
            <a:r>
              <a:rPr lang="en-US" sz="8000">
                <a:solidFill>
                  <a:srgbClr val="2B2B2B"/>
                </a:solidFill>
                <a:latin typeface="Muli Extra Light Bold"/>
              </a:rPr>
              <a:t>Wat is onze boodschap?</a:t>
            </a:r>
          </a:p>
        </p:txBody>
      </p:sp>
      <p:sp>
        <p:nvSpPr>
          <p:cNvPr id="4" name="TextBox 4"/>
          <p:cNvSpPr txBox="1"/>
          <p:nvPr/>
        </p:nvSpPr>
        <p:spPr>
          <a:xfrm>
            <a:off x="0" y="3055338"/>
            <a:ext cx="18288000" cy="2588895"/>
          </a:xfrm>
          <a:prstGeom prst="rect">
            <a:avLst/>
          </a:prstGeom>
        </p:spPr>
        <p:txBody>
          <a:bodyPr lIns="0" tIns="0" rIns="0" bIns="0" rtlCol="0" anchor="t">
            <a:spAutoFit/>
          </a:bodyPr>
          <a:lstStyle/>
          <a:p>
            <a:pPr algn="ctr">
              <a:lnSpc>
                <a:spcPts val="4200"/>
              </a:lnSpc>
              <a:spcBef>
                <a:spcPct val="0"/>
              </a:spcBef>
            </a:pPr>
            <a:r>
              <a:rPr lang="en-US" sz="2800">
                <a:solidFill>
                  <a:srgbClr val="000000"/>
                </a:solidFill>
                <a:latin typeface="Muli Regular"/>
              </a:rPr>
              <a:t>• Stichting Duinbehoud is een onafhankelijke landelijke organisatie voor de bescherming van de duinen. Zij komt op voor de natuurbelangen langs de Nederlandse kust en voor de be-langen van mensen die van deze natuur willen genieten. Zij stuurt regelmatig adviezen naar de overheid en naar beheerders om de natuur beter te beschermen of om nieuwe na-tuurgebieden in te richten. Door het geven van voorlichting, voeren van acties, overleg en juridische procedures probeert Duinbehoud de natuur langs de kust te versterken.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3203345" y="448771"/>
            <a:ext cx="14598060" cy="2029715"/>
            <a:chOff x="0" y="0"/>
            <a:chExt cx="19464080" cy="2706287"/>
          </a:xfrm>
        </p:grpSpPr>
        <p:sp>
          <p:nvSpPr>
            <p:cNvPr id="3" name="TextBox 3"/>
            <p:cNvSpPr txBox="1"/>
            <p:nvPr/>
          </p:nvSpPr>
          <p:spPr>
            <a:xfrm>
              <a:off x="0" y="9525"/>
              <a:ext cx="19464080" cy="1443351"/>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Doelgroepen/Motiefgroepen  </a:t>
              </a:r>
            </a:p>
          </p:txBody>
        </p:sp>
        <p:sp>
          <p:nvSpPr>
            <p:cNvPr id="4" name="TextBox 4"/>
            <p:cNvSpPr txBox="1"/>
            <p:nvPr/>
          </p:nvSpPr>
          <p:spPr>
            <a:xfrm>
              <a:off x="0" y="2040930"/>
              <a:ext cx="19464080" cy="665357"/>
            </a:xfrm>
            <a:prstGeom prst="rect">
              <a:avLst/>
            </a:prstGeom>
          </p:spPr>
          <p:txBody>
            <a:bodyPr lIns="0" tIns="0" rIns="0" bIns="0" rtlCol="0" anchor="t">
              <a:spAutoFit/>
            </a:bodyPr>
            <a:lstStyle/>
            <a:p>
              <a:pPr>
                <a:lnSpc>
                  <a:spcPts val="4160"/>
                </a:lnSpc>
              </a:pPr>
              <a:r>
                <a:rPr lang="en-US" sz="3200">
                  <a:solidFill>
                    <a:srgbClr val="2B2B2B"/>
                  </a:solidFill>
                  <a:latin typeface="Muli Regular Bold"/>
                </a:rPr>
                <a:t>                               WELKE MISSEN ER NOG?</a:t>
              </a:r>
            </a:p>
          </p:txBody>
        </p:sp>
      </p:grpSp>
      <p:sp>
        <p:nvSpPr>
          <p:cNvPr id="5" name="TextBox 5"/>
          <p:cNvSpPr txBox="1"/>
          <p:nvPr/>
        </p:nvSpPr>
        <p:spPr>
          <a:xfrm>
            <a:off x="2363745" y="3535142"/>
            <a:ext cx="14208063" cy="2845117"/>
          </a:xfrm>
          <a:prstGeom prst="rect">
            <a:avLst/>
          </a:prstGeom>
        </p:spPr>
        <p:txBody>
          <a:bodyPr lIns="0" tIns="0" rIns="0" bIns="0" rtlCol="0" anchor="t">
            <a:spAutoFit/>
          </a:bodyPr>
          <a:lstStyle/>
          <a:p>
            <a:pPr>
              <a:lnSpc>
                <a:spcPts val="4800"/>
              </a:lnSpc>
            </a:pPr>
            <a:endParaRPr/>
          </a:p>
          <a:p>
            <a:pPr marL="690880" lvl="1" indent="-345440">
              <a:lnSpc>
                <a:spcPts val="4800"/>
              </a:lnSpc>
              <a:buFont typeface="Arial"/>
              <a:buChar char="•"/>
            </a:pPr>
            <a:r>
              <a:rPr lang="en-US" sz="3200">
                <a:solidFill>
                  <a:srgbClr val="000000"/>
                </a:solidFill>
                <a:latin typeface="Muli Regular"/>
              </a:rPr>
              <a:t>................................................................................................................................................</a:t>
            </a:r>
          </a:p>
          <a:p>
            <a:pPr marL="690880" lvl="1" indent="-345440">
              <a:lnSpc>
                <a:spcPts val="4800"/>
              </a:lnSpc>
              <a:buFont typeface="Arial"/>
              <a:buChar char="•"/>
            </a:pPr>
            <a:r>
              <a:rPr lang="en-US" sz="3200">
                <a:solidFill>
                  <a:srgbClr val="000000"/>
                </a:solidFill>
                <a:latin typeface="Muli Regular"/>
              </a:rPr>
              <a:t>................................................................................................................................................</a:t>
            </a:r>
          </a:p>
          <a:p>
            <a:pPr marL="690880" lvl="1" indent="-345440">
              <a:lnSpc>
                <a:spcPts val="4800"/>
              </a:lnSpc>
              <a:buFont typeface="Arial"/>
              <a:buChar char="•"/>
            </a:pPr>
            <a:r>
              <a:rPr lang="en-US" sz="3200">
                <a:solidFill>
                  <a:srgbClr val="000000"/>
                </a:solidFill>
                <a:latin typeface="Muli Regular"/>
              </a:rPr>
              <a:t>................................................................................................................................................</a:t>
            </a:r>
          </a:p>
          <a:p>
            <a:pPr algn="ctr">
              <a:lnSpc>
                <a:spcPts val="3600"/>
              </a:lnSpc>
              <a:spcBef>
                <a:spcPct val="0"/>
              </a:spcBef>
            </a:pPr>
            <a:endParaRPr lang="en-US" sz="3200">
              <a:solidFill>
                <a:srgbClr val="000000"/>
              </a:solidFill>
              <a:latin typeface="Muli Regular"/>
            </a:endParaRPr>
          </a:p>
        </p:txBody>
      </p:sp>
      <p:pic>
        <p:nvPicPr>
          <p:cNvPr id="6" name="Picture 6"/>
          <p:cNvPicPr>
            <a:picLocks noChangeAspect="1"/>
          </p:cNvPicPr>
          <p:nvPr/>
        </p:nvPicPr>
        <p:blipFill>
          <a:blip r:embed="rId2"/>
          <a:srcRect/>
          <a:stretch>
            <a:fillRect/>
          </a:stretch>
        </p:blipFill>
        <p:spPr>
          <a:xfrm>
            <a:off x="6473313" y="6036054"/>
            <a:ext cx="4811896" cy="411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3203345" y="455915"/>
            <a:ext cx="14598060" cy="2022571"/>
            <a:chOff x="0" y="9525"/>
            <a:chExt cx="19464080" cy="2696762"/>
          </a:xfrm>
        </p:grpSpPr>
        <p:sp>
          <p:nvSpPr>
            <p:cNvPr id="3" name="TextBox 3"/>
            <p:cNvSpPr txBox="1"/>
            <p:nvPr/>
          </p:nvSpPr>
          <p:spPr>
            <a:xfrm>
              <a:off x="0" y="9525"/>
              <a:ext cx="19464080" cy="1470488"/>
            </a:xfrm>
            <a:prstGeom prst="rect">
              <a:avLst/>
            </a:prstGeom>
          </p:spPr>
          <p:txBody>
            <a:bodyPr lIns="0" tIns="0" rIns="0" bIns="0" rtlCol="0" anchor="t">
              <a:spAutoFit/>
            </a:bodyPr>
            <a:lstStyle/>
            <a:p>
              <a:pPr>
                <a:lnSpc>
                  <a:spcPts val="8640"/>
                </a:lnSpc>
              </a:pPr>
              <a:r>
                <a:rPr lang="en-US" sz="7200" dirty="0" err="1">
                  <a:solidFill>
                    <a:srgbClr val="2B2B2B"/>
                  </a:solidFill>
                  <a:latin typeface="Muli Extra Light Bold"/>
                </a:rPr>
                <a:t>Brainstormen</a:t>
              </a:r>
              <a:r>
                <a:rPr lang="en-US" sz="7200" dirty="0">
                  <a:solidFill>
                    <a:srgbClr val="2B2B2B"/>
                  </a:solidFill>
                  <a:latin typeface="Muli Extra Light Bold"/>
                </a:rPr>
                <a:t> in </a:t>
              </a:r>
              <a:r>
                <a:rPr lang="en-US" sz="7200" dirty="0" err="1">
                  <a:solidFill>
                    <a:srgbClr val="2B2B2B"/>
                  </a:solidFill>
                  <a:latin typeface="Muli Extra Light Bold"/>
                </a:rPr>
                <a:t>groepen</a:t>
              </a:r>
              <a:r>
                <a:rPr lang="en-US" sz="7200" dirty="0">
                  <a:solidFill>
                    <a:srgbClr val="2B2B2B"/>
                  </a:solidFill>
                  <a:latin typeface="Muli Extra Light Bold"/>
                </a:rPr>
                <a:t> </a:t>
              </a:r>
            </a:p>
          </p:txBody>
        </p:sp>
        <p:sp>
          <p:nvSpPr>
            <p:cNvPr id="4" name="TextBox 4"/>
            <p:cNvSpPr txBox="1"/>
            <p:nvPr/>
          </p:nvSpPr>
          <p:spPr>
            <a:xfrm>
              <a:off x="0" y="2040930"/>
              <a:ext cx="19464080" cy="665357"/>
            </a:xfrm>
            <a:prstGeom prst="rect">
              <a:avLst/>
            </a:prstGeom>
          </p:spPr>
          <p:txBody>
            <a:bodyPr lIns="0" tIns="0" rIns="0" bIns="0" rtlCol="0" anchor="t">
              <a:spAutoFit/>
            </a:bodyPr>
            <a:lstStyle/>
            <a:p>
              <a:pPr>
                <a:lnSpc>
                  <a:spcPts val="4160"/>
                </a:lnSpc>
              </a:pPr>
              <a:r>
                <a:rPr lang="en-US" sz="3200" dirty="0">
                  <a:solidFill>
                    <a:srgbClr val="2B2B2B"/>
                  </a:solidFill>
                  <a:latin typeface="Muli Regular Bold"/>
                </a:rPr>
                <a:t>                             </a:t>
              </a:r>
            </a:p>
          </p:txBody>
        </p:sp>
      </p:grpSp>
      <p:sp>
        <p:nvSpPr>
          <p:cNvPr id="9" name="Tekstvak 8">
            <a:extLst>
              <a:ext uri="{FF2B5EF4-FFF2-40B4-BE49-F238E27FC236}">
                <a16:creationId xmlns:a16="http://schemas.microsoft.com/office/drawing/2014/main" id="{CFE5B9FE-C6C1-41F8-B42D-E4EB1E1A577D}"/>
              </a:ext>
            </a:extLst>
          </p:cNvPr>
          <p:cNvSpPr txBox="1"/>
          <p:nvPr/>
        </p:nvSpPr>
        <p:spPr>
          <a:xfrm>
            <a:off x="4191000" y="3086100"/>
            <a:ext cx="9144000" cy="3077766"/>
          </a:xfrm>
          <a:prstGeom prst="rect">
            <a:avLst/>
          </a:prstGeom>
          <a:noFill/>
        </p:spPr>
        <p:txBody>
          <a:bodyPr wrap="square" rtlCol="0">
            <a:spAutoFit/>
          </a:bodyPr>
          <a:lstStyle/>
          <a:p>
            <a:r>
              <a:rPr lang="nl-NL" sz="4400" dirty="0"/>
              <a:t>-Talitha &amp; Anky </a:t>
            </a:r>
          </a:p>
          <a:p>
            <a:r>
              <a:rPr lang="nl-NL" sz="4400" dirty="0"/>
              <a:t>-</a:t>
            </a:r>
            <a:r>
              <a:rPr lang="nl-NL" sz="4400" dirty="0" err="1"/>
              <a:t>Kaja</a:t>
            </a:r>
            <a:r>
              <a:rPr lang="nl-NL" sz="4400" dirty="0"/>
              <a:t> &amp; Ruben </a:t>
            </a:r>
          </a:p>
          <a:p>
            <a:r>
              <a:rPr lang="nl-NL" sz="4400" dirty="0"/>
              <a:t>-Kees&amp; Erika </a:t>
            </a:r>
          </a:p>
          <a:p>
            <a:r>
              <a:rPr lang="nl-NL" sz="4400" dirty="0"/>
              <a:t>Carine &amp; Maartje </a:t>
            </a:r>
          </a:p>
          <a:p>
            <a:endParaRPr lang="nl-NL" dirty="0"/>
          </a:p>
        </p:txBody>
      </p:sp>
    </p:spTree>
    <p:extLst>
      <p:ext uri="{BB962C8B-B14F-4D97-AF65-F5344CB8AC3E}">
        <p14:creationId xmlns:p14="http://schemas.microsoft.com/office/powerpoint/2010/main" val="39651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50337"/>
            <a:ext cx="14598060" cy="1940045"/>
            <a:chOff x="0" y="0"/>
            <a:chExt cx="19464080" cy="2586726"/>
          </a:xfrm>
        </p:grpSpPr>
        <p:sp>
          <p:nvSpPr>
            <p:cNvPr id="3" name="TextBox 3"/>
            <p:cNvSpPr txBox="1"/>
            <p:nvPr/>
          </p:nvSpPr>
          <p:spPr>
            <a:xfrm>
              <a:off x="0" y="9525"/>
              <a:ext cx="19464080" cy="1443351"/>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Doelgroep </a:t>
              </a:r>
            </a:p>
          </p:txBody>
        </p:sp>
        <p:sp>
          <p:nvSpPr>
            <p:cNvPr id="4" name="TextBox 4"/>
            <p:cNvSpPr txBox="1"/>
            <p:nvPr/>
          </p:nvSpPr>
          <p:spPr>
            <a:xfrm>
              <a:off x="0" y="2040930"/>
              <a:ext cx="19464080" cy="545796"/>
            </a:xfrm>
            <a:prstGeom prst="rect">
              <a:avLst/>
            </a:prstGeom>
          </p:spPr>
          <p:txBody>
            <a:bodyPr lIns="0" tIns="0" rIns="0" bIns="0" rtlCol="0" anchor="t">
              <a:spAutoFit/>
            </a:bodyPr>
            <a:lstStyle/>
            <a:p>
              <a:pPr>
                <a:lnSpc>
                  <a:spcPts val="3379"/>
                </a:lnSpc>
              </a:pPr>
              <a:r>
                <a:rPr lang="en-US" sz="2599">
                  <a:solidFill>
                    <a:srgbClr val="2B2B2B"/>
                  </a:solidFill>
                  <a:latin typeface="Muli Regular Bold"/>
                </a:rPr>
                <a:t>OMWONENDE </a:t>
              </a:r>
            </a:p>
          </p:txBody>
        </p:sp>
      </p:grpSp>
      <p:pic>
        <p:nvPicPr>
          <p:cNvPr id="5" name="Picture 5"/>
          <p:cNvPicPr>
            <a:picLocks noChangeAspect="1"/>
          </p:cNvPicPr>
          <p:nvPr/>
        </p:nvPicPr>
        <p:blipFill>
          <a:blip r:embed="rId2"/>
          <a:srcRect/>
          <a:stretch>
            <a:fillRect/>
          </a:stretch>
        </p:blipFill>
        <p:spPr>
          <a:xfrm>
            <a:off x="11677977" y="3676977"/>
            <a:ext cx="5581323" cy="5581323"/>
          </a:xfrm>
          <a:prstGeom prst="rect">
            <a:avLst/>
          </a:prstGeom>
        </p:spPr>
      </p:pic>
      <p:grpSp>
        <p:nvGrpSpPr>
          <p:cNvPr id="6" name="Group 6"/>
          <p:cNvGrpSpPr/>
          <p:nvPr/>
        </p:nvGrpSpPr>
        <p:grpSpPr>
          <a:xfrm>
            <a:off x="1028700" y="3065576"/>
            <a:ext cx="9403542" cy="6192725"/>
            <a:chOff x="0" y="-47625"/>
            <a:chExt cx="12538056" cy="8256966"/>
          </a:xfrm>
        </p:grpSpPr>
        <p:sp>
          <p:nvSpPr>
            <p:cNvPr id="7" name="TextBox 7"/>
            <p:cNvSpPr txBox="1"/>
            <p:nvPr/>
          </p:nvSpPr>
          <p:spPr>
            <a:xfrm>
              <a:off x="0" y="3693283"/>
              <a:ext cx="12538056" cy="1696789"/>
            </a:xfrm>
            <a:prstGeom prst="rect">
              <a:avLst/>
            </a:prstGeom>
          </p:spPr>
          <p:txBody>
            <a:bodyPr lIns="0" tIns="0" rIns="0" bIns="0" rtlCol="0" anchor="t">
              <a:spAutoFit/>
            </a:bodyPr>
            <a:lstStyle/>
            <a:p>
              <a:pPr marL="518161" lvl="1" indent="-259080">
                <a:lnSpc>
                  <a:spcPts val="3360"/>
                </a:lnSpc>
                <a:buFont typeface="Arial"/>
                <a:buChar char="•"/>
              </a:pPr>
              <a:r>
                <a:rPr lang="en-US" sz="2400" dirty="0">
                  <a:solidFill>
                    <a:srgbClr val="2B2B2B"/>
                  </a:solidFill>
                  <a:latin typeface="Muli Regular Bold"/>
                </a:rPr>
                <a:t>Via </a:t>
              </a:r>
              <a:r>
                <a:rPr lang="en-US" sz="2400" dirty="0" err="1">
                  <a:solidFill>
                    <a:srgbClr val="2B2B2B"/>
                  </a:solidFill>
                  <a:latin typeface="Muli Regular Bold"/>
                </a:rPr>
                <a:t>welke</a:t>
              </a:r>
              <a:r>
                <a:rPr lang="en-US" sz="2400" dirty="0">
                  <a:solidFill>
                    <a:srgbClr val="2B2B2B"/>
                  </a:solidFill>
                  <a:latin typeface="Muli Regular Bold"/>
                </a:rPr>
                <a:t> </a:t>
              </a:r>
              <a:r>
                <a:rPr lang="en-US" sz="2400" dirty="0" err="1">
                  <a:solidFill>
                    <a:srgbClr val="2B2B2B"/>
                  </a:solidFill>
                  <a:latin typeface="Muli Regular Bold"/>
                </a:rPr>
                <a:t>communicatie</a:t>
              </a:r>
              <a:r>
                <a:rPr lang="en-US" sz="2400" dirty="0">
                  <a:solidFill>
                    <a:srgbClr val="2B2B2B"/>
                  </a:solidFill>
                  <a:latin typeface="Muli Regular Bold"/>
                </a:rPr>
                <a:t> </a:t>
              </a:r>
              <a:r>
                <a:rPr lang="en-US" sz="2400" dirty="0" err="1">
                  <a:solidFill>
                    <a:srgbClr val="2B2B2B"/>
                  </a:solidFill>
                  <a:latin typeface="Muli Regular Bold"/>
                </a:rPr>
                <a:t>middek</a:t>
              </a:r>
              <a:r>
                <a:rPr lang="en-US" sz="2400" dirty="0">
                  <a:solidFill>
                    <a:srgbClr val="2B2B2B"/>
                  </a:solidFill>
                  <a:latin typeface="Muli Regular Bold"/>
                </a:rPr>
                <a:t> </a:t>
              </a:r>
              <a:r>
                <a:rPr lang="en-US" sz="2400" dirty="0" err="1">
                  <a:solidFill>
                    <a:srgbClr val="2B2B2B"/>
                  </a:solidFill>
                  <a:latin typeface="Muli Regular Bold"/>
                </a:rPr>
                <a:t>kunnen</a:t>
              </a:r>
              <a:r>
                <a:rPr lang="en-US" sz="2400" dirty="0">
                  <a:solidFill>
                    <a:srgbClr val="2B2B2B"/>
                  </a:solidFill>
                  <a:latin typeface="Muli Regular Bold"/>
                </a:rPr>
                <a:t> we </a:t>
              </a:r>
              <a:r>
                <a:rPr lang="en-US" sz="2400" dirty="0" err="1">
                  <a:solidFill>
                    <a:srgbClr val="2B2B2B"/>
                  </a:solidFill>
                  <a:latin typeface="Muli Regular Bold"/>
                </a:rPr>
                <a:t>deze</a:t>
              </a:r>
              <a:r>
                <a:rPr lang="en-US" sz="2400" dirty="0">
                  <a:solidFill>
                    <a:srgbClr val="2B2B2B"/>
                  </a:solidFill>
                  <a:latin typeface="Muli Regular Bold"/>
                </a:rPr>
                <a:t> </a:t>
              </a:r>
              <a:r>
                <a:rPr lang="en-US" sz="2400" dirty="0" err="1">
                  <a:solidFill>
                    <a:srgbClr val="2B2B2B"/>
                  </a:solidFill>
                  <a:latin typeface="Muli Regular Bold"/>
                </a:rPr>
                <a:t>groep</a:t>
              </a:r>
              <a:r>
                <a:rPr lang="en-US" sz="2400" dirty="0">
                  <a:solidFill>
                    <a:srgbClr val="2B2B2B"/>
                  </a:solidFill>
                  <a:latin typeface="Muli Regular Bold"/>
                </a:rPr>
                <a:t> </a:t>
              </a:r>
              <a:r>
                <a:rPr lang="en-US" sz="2400" dirty="0" err="1">
                  <a:solidFill>
                    <a:srgbClr val="2B2B2B"/>
                  </a:solidFill>
                  <a:latin typeface="Muli Regular Bold"/>
                </a:rPr>
                <a:t>bereiken</a:t>
              </a:r>
              <a:r>
                <a:rPr lang="en-US" sz="2400" dirty="0">
                  <a:solidFill>
                    <a:srgbClr val="2B2B2B"/>
                  </a:solidFill>
                  <a:latin typeface="Muli Regular Bold"/>
                </a:rPr>
                <a:t>? </a:t>
              </a:r>
            </a:p>
            <a:p>
              <a:pPr marL="518160" lvl="1" indent="-259080">
                <a:lnSpc>
                  <a:spcPts val="3359"/>
                </a:lnSpc>
                <a:buFont typeface="Arial"/>
                <a:buChar char="•"/>
              </a:pPr>
              <a:r>
                <a:rPr lang="en-US" sz="2399" dirty="0">
                  <a:solidFill>
                    <a:srgbClr val="2B2B2B"/>
                  </a:solidFill>
                  <a:latin typeface="Muli Regular Bold"/>
                </a:rPr>
                <a:t> </a:t>
              </a:r>
              <a:r>
                <a:rPr lang="en-US" sz="2399" dirty="0" err="1">
                  <a:solidFill>
                    <a:srgbClr val="2B2B2B"/>
                  </a:solidFill>
                  <a:latin typeface="Muli Regular Bold"/>
                </a:rPr>
                <a:t>welke</a:t>
              </a:r>
              <a:r>
                <a:rPr lang="en-US" sz="2399" dirty="0">
                  <a:solidFill>
                    <a:srgbClr val="2B2B2B"/>
                  </a:solidFill>
                  <a:latin typeface="Muli Regular Bold"/>
                </a:rPr>
                <a:t> </a:t>
              </a:r>
              <a:r>
                <a:rPr lang="en-US" sz="2399" dirty="0" err="1">
                  <a:solidFill>
                    <a:srgbClr val="2B2B2B"/>
                  </a:solidFill>
                  <a:latin typeface="Muli Regular Bold"/>
                </a:rPr>
                <a:t>onderwerpen</a:t>
              </a:r>
              <a:r>
                <a:rPr lang="en-US" sz="2399" dirty="0">
                  <a:solidFill>
                    <a:srgbClr val="2B2B2B"/>
                  </a:solidFill>
                  <a:latin typeface="Muli Regular Bold"/>
                </a:rPr>
                <a:t> </a:t>
              </a:r>
              <a:r>
                <a:rPr lang="en-US" sz="2399" dirty="0" err="1">
                  <a:solidFill>
                    <a:srgbClr val="2B2B2B"/>
                  </a:solidFill>
                  <a:latin typeface="Muli Regular Bold"/>
                </a:rPr>
                <a:t>spreken</a:t>
              </a:r>
              <a:r>
                <a:rPr lang="en-US" sz="2399" dirty="0">
                  <a:solidFill>
                    <a:srgbClr val="2B2B2B"/>
                  </a:solidFill>
                  <a:latin typeface="Muli Regular Bold"/>
                </a:rPr>
                <a:t> </a:t>
              </a:r>
              <a:r>
                <a:rPr lang="en-US" sz="2399" dirty="0" err="1">
                  <a:solidFill>
                    <a:srgbClr val="2B2B2B"/>
                  </a:solidFill>
                  <a:latin typeface="Muli Regular Bold"/>
                </a:rPr>
                <a:t>deze</a:t>
              </a:r>
              <a:r>
                <a:rPr lang="en-US" sz="2399" dirty="0">
                  <a:solidFill>
                    <a:srgbClr val="2B2B2B"/>
                  </a:solidFill>
                  <a:latin typeface="Muli Regular Bold"/>
                </a:rPr>
                <a:t> </a:t>
              </a:r>
              <a:r>
                <a:rPr lang="en-US" sz="2399" dirty="0" err="1">
                  <a:solidFill>
                    <a:srgbClr val="2B2B2B"/>
                  </a:solidFill>
                  <a:latin typeface="Muli Regular Bold"/>
                </a:rPr>
                <a:t>doelgroep</a:t>
              </a:r>
              <a:r>
                <a:rPr lang="en-US" sz="2399" dirty="0">
                  <a:solidFill>
                    <a:srgbClr val="2B2B2B"/>
                  </a:solidFill>
                  <a:latin typeface="Muli Regular Bold"/>
                </a:rPr>
                <a:t> </a:t>
              </a:r>
              <a:r>
                <a:rPr lang="en-US" sz="2399" dirty="0" err="1">
                  <a:solidFill>
                    <a:srgbClr val="2B2B2B"/>
                  </a:solidFill>
                  <a:latin typeface="Muli Regular Bold"/>
                </a:rPr>
                <a:t>aan</a:t>
              </a:r>
              <a:r>
                <a:rPr lang="en-US" sz="2399" dirty="0">
                  <a:solidFill>
                    <a:srgbClr val="2B2B2B"/>
                  </a:solidFill>
                  <a:latin typeface="Muli Regular Bold"/>
                </a:rPr>
                <a:t> ? </a:t>
              </a:r>
            </a:p>
          </p:txBody>
        </p:sp>
        <p:sp>
          <p:nvSpPr>
            <p:cNvPr id="8" name="TextBox 8"/>
            <p:cNvSpPr txBox="1"/>
            <p:nvPr/>
          </p:nvSpPr>
          <p:spPr>
            <a:xfrm>
              <a:off x="0" y="6705399"/>
              <a:ext cx="12538056" cy="397237"/>
            </a:xfrm>
            <a:prstGeom prst="rect">
              <a:avLst/>
            </a:prstGeom>
          </p:spPr>
          <p:txBody>
            <a:bodyPr lIns="0" tIns="0" rIns="0" bIns="0" rtlCol="0" anchor="t">
              <a:spAutoFit/>
            </a:bodyPr>
            <a:lstStyle/>
            <a:p>
              <a:pPr marL="0" lvl="0" indent="0" algn="l">
                <a:lnSpc>
                  <a:spcPts val="2700"/>
                </a:lnSpc>
                <a:spcBef>
                  <a:spcPct val="0"/>
                </a:spcBef>
              </a:pPr>
              <a:endParaRPr/>
            </a:p>
          </p:txBody>
        </p:sp>
        <p:sp>
          <p:nvSpPr>
            <p:cNvPr id="9" name="TextBox 9"/>
            <p:cNvSpPr txBox="1"/>
            <p:nvPr/>
          </p:nvSpPr>
          <p:spPr>
            <a:xfrm>
              <a:off x="0" y="7698167"/>
              <a:ext cx="12538056" cy="511174"/>
            </a:xfrm>
            <a:prstGeom prst="rect">
              <a:avLst/>
            </a:prstGeom>
          </p:spPr>
          <p:txBody>
            <a:bodyPr lIns="0" tIns="0" rIns="0" bIns="0" rtlCol="0" anchor="t">
              <a:spAutoFit/>
            </a:bodyPr>
            <a:lstStyle/>
            <a:p>
              <a:pPr>
                <a:lnSpc>
                  <a:spcPts val="3359"/>
                </a:lnSpc>
              </a:pPr>
              <a:endParaRPr/>
            </a:p>
          </p:txBody>
        </p:sp>
        <p:sp>
          <p:nvSpPr>
            <p:cNvPr id="10" name="TextBox 10"/>
            <p:cNvSpPr txBox="1"/>
            <p:nvPr/>
          </p:nvSpPr>
          <p:spPr>
            <a:xfrm>
              <a:off x="0" y="-47625"/>
              <a:ext cx="12538056" cy="511174"/>
            </a:xfrm>
            <a:prstGeom prst="rect">
              <a:avLst/>
            </a:prstGeom>
          </p:spPr>
          <p:txBody>
            <a:bodyPr lIns="0" tIns="0" rIns="0" bIns="0" rtlCol="0" anchor="t">
              <a:spAutoFit/>
            </a:bodyPr>
            <a:lstStyle/>
            <a:p>
              <a:pPr>
                <a:lnSpc>
                  <a:spcPts val="3359"/>
                </a:lnSpc>
              </a:pPr>
              <a:r>
                <a:rPr lang="en-US" sz="2399">
                  <a:solidFill>
                    <a:srgbClr val="2B2B2B"/>
                  </a:solidFill>
                  <a:latin typeface="Muli Regular Bold"/>
                </a:rPr>
                <a:t>Uitleg:</a:t>
              </a:r>
            </a:p>
          </p:txBody>
        </p:sp>
        <p:sp>
          <p:nvSpPr>
            <p:cNvPr id="11" name="TextBox 11"/>
            <p:cNvSpPr txBox="1"/>
            <p:nvPr/>
          </p:nvSpPr>
          <p:spPr>
            <a:xfrm>
              <a:off x="0" y="756603"/>
              <a:ext cx="12538056" cy="2341148"/>
            </a:xfrm>
            <a:prstGeom prst="rect">
              <a:avLst/>
            </a:prstGeom>
          </p:spPr>
          <p:txBody>
            <a:bodyPr lIns="0" tIns="0" rIns="0" bIns="0" rtlCol="0" anchor="t">
              <a:spAutoFit/>
            </a:bodyPr>
            <a:lstStyle/>
            <a:p>
              <a:pPr>
                <a:lnSpc>
                  <a:spcPts val="3600"/>
                </a:lnSpc>
              </a:pPr>
              <a:r>
                <a:rPr lang="en-US" sz="2400">
                  <a:solidFill>
                    <a:srgbClr val="2B2B2B"/>
                  </a:solidFill>
                  <a:latin typeface="Muli Regular"/>
                </a:rPr>
                <a:t>Hebben vaak een scherpe kijk op hun omgeving.</a:t>
              </a:r>
            </a:p>
            <a:p>
              <a:pPr>
                <a:lnSpc>
                  <a:spcPts val="3600"/>
                </a:lnSpc>
              </a:pPr>
              <a:r>
                <a:rPr lang="en-US" sz="2400">
                  <a:solidFill>
                    <a:srgbClr val="2B2B2B"/>
                  </a:solidFill>
                  <a:latin typeface="Arimo"/>
                </a:rPr>
                <a:t>Voelen zich vaak verbonden met de fysieke waarden van het landschap. Gebruiken</a:t>
              </a:r>
            </a:p>
            <a:p>
              <a:pPr marL="0" lvl="0" indent="0" algn="l">
                <a:lnSpc>
                  <a:spcPts val="3600"/>
                </a:lnSpc>
                <a:spcBef>
                  <a:spcPct val="0"/>
                </a:spcBef>
              </a:pPr>
              <a:r>
                <a:rPr lang="en-US" sz="2400">
                  <a:solidFill>
                    <a:srgbClr val="2B2B2B"/>
                  </a:solidFill>
                  <a:latin typeface="Arimo"/>
                </a:rPr>
                <a:t>het landschap om te wandelen, fietsen.</a:t>
              </a:r>
            </a:p>
          </p:txBody>
        </p:sp>
      </p:grpSp>
      <p:grpSp>
        <p:nvGrpSpPr>
          <p:cNvPr id="12" name="Group 12"/>
          <p:cNvGrpSpPr>
            <a:grpSpLocks noChangeAspect="1"/>
          </p:cNvGrpSpPr>
          <p:nvPr/>
        </p:nvGrpSpPr>
        <p:grpSpPr>
          <a:xfrm>
            <a:off x="11779149" y="9923886"/>
            <a:ext cx="726227" cy="726227"/>
            <a:chOff x="-2540" y="-2540"/>
            <a:chExt cx="6355080" cy="6355080"/>
          </a:xfrm>
        </p:grpSpPr>
        <p:sp>
          <p:nvSpPr>
            <p:cNvPr id="13" name="Freeform 1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4" name="Group 14"/>
          <p:cNvGrpSpPr>
            <a:grpSpLocks noChangeAspect="1"/>
          </p:cNvGrpSpPr>
          <p:nvPr/>
        </p:nvGrpSpPr>
        <p:grpSpPr>
          <a:xfrm>
            <a:off x="17924886" y="3415045"/>
            <a:ext cx="726227" cy="726227"/>
            <a:chOff x="-2540" y="-2540"/>
            <a:chExt cx="6355080" cy="6355080"/>
          </a:xfrm>
        </p:grpSpPr>
        <p:sp>
          <p:nvSpPr>
            <p:cNvPr id="15" name="Freeform 1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6" name="Group 16"/>
          <p:cNvGrpSpPr>
            <a:grpSpLocks noChangeAspect="1"/>
          </p:cNvGrpSpPr>
          <p:nvPr/>
        </p:nvGrpSpPr>
        <p:grpSpPr>
          <a:xfrm>
            <a:off x="16896186" y="8895186"/>
            <a:ext cx="726227" cy="726227"/>
            <a:chOff x="-2540" y="-2540"/>
            <a:chExt cx="6355080" cy="6355080"/>
          </a:xfrm>
        </p:grpSpPr>
        <p:sp>
          <p:nvSpPr>
            <p:cNvPr id="17" name="Freeform 1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pic>
        <p:nvPicPr>
          <p:cNvPr id="18" name="Picture 18"/>
          <p:cNvPicPr>
            <a:picLocks noChangeAspect="1"/>
          </p:cNvPicPr>
          <p:nvPr/>
        </p:nvPicPr>
        <p:blipFill>
          <a:blip r:embed="rId3"/>
          <a:srcRect/>
          <a:stretch>
            <a:fillRect/>
          </a:stretch>
        </p:blipFill>
        <p:spPr>
          <a:xfrm>
            <a:off x="13107702" y="5180935"/>
            <a:ext cx="2721872" cy="25734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50337"/>
            <a:ext cx="14598060" cy="1940045"/>
            <a:chOff x="0" y="0"/>
            <a:chExt cx="19464080" cy="2586726"/>
          </a:xfrm>
        </p:grpSpPr>
        <p:sp>
          <p:nvSpPr>
            <p:cNvPr id="3" name="TextBox 3"/>
            <p:cNvSpPr txBox="1"/>
            <p:nvPr/>
          </p:nvSpPr>
          <p:spPr>
            <a:xfrm>
              <a:off x="0" y="9525"/>
              <a:ext cx="19464080" cy="1443351"/>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Doelgroep </a:t>
              </a:r>
            </a:p>
          </p:txBody>
        </p:sp>
        <p:sp>
          <p:nvSpPr>
            <p:cNvPr id="4" name="TextBox 4"/>
            <p:cNvSpPr txBox="1"/>
            <p:nvPr/>
          </p:nvSpPr>
          <p:spPr>
            <a:xfrm>
              <a:off x="0" y="2040930"/>
              <a:ext cx="19464080" cy="545796"/>
            </a:xfrm>
            <a:prstGeom prst="rect">
              <a:avLst/>
            </a:prstGeom>
          </p:spPr>
          <p:txBody>
            <a:bodyPr lIns="0" tIns="0" rIns="0" bIns="0" rtlCol="0" anchor="t">
              <a:spAutoFit/>
            </a:bodyPr>
            <a:lstStyle/>
            <a:p>
              <a:pPr>
                <a:lnSpc>
                  <a:spcPts val="3379"/>
                </a:lnSpc>
              </a:pPr>
              <a:r>
                <a:rPr lang="en-US" sz="2599">
                  <a:solidFill>
                    <a:srgbClr val="2B2B2B"/>
                  </a:solidFill>
                  <a:latin typeface="Muli Regular Bold"/>
                </a:rPr>
                <a:t>ONDERNEMERS </a:t>
              </a:r>
            </a:p>
          </p:txBody>
        </p:sp>
      </p:grpSp>
      <p:pic>
        <p:nvPicPr>
          <p:cNvPr id="5" name="Picture 5"/>
          <p:cNvPicPr>
            <a:picLocks noChangeAspect="1"/>
          </p:cNvPicPr>
          <p:nvPr/>
        </p:nvPicPr>
        <p:blipFill>
          <a:blip r:embed="rId2"/>
          <a:srcRect/>
          <a:stretch>
            <a:fillRect/>
          </a:stretch>
        </p:blipFill>
        <p:spPr>
          <a:xfrm>
            <a:off x="11677977" y="3676977"/>
            <a:ext cx="5581323" cy="5581323"/>
          </a:xfrm>
          <a:prstGeom prst="rect">
            <a:avLst/>
          </a:prstGeom>
        </p:spPr>
      </p:pic>
      <p:grpSp>
        <p:nvGrpSpPr>
          <p:cNvPr id="6" name="Group 6"/>
          <p:cNvGrpSpPr/>
          <p:nvPr/>
        </p:nvGrpSpPr>
        <p:grpSpPr>
          <a:xfrm>
            <a:off x="1028700" y="3513113"/>
            <a:ext cx="9403542" cy="5745188"/>
            <a:chOff x="0" y="-47625"/>
            <a:chExt cx="12538056" cy="7660249"/>
          </a:xfrm>
        </p:grpSpPr>
        <p:sp>
          <p:nvSpPr>
            <p:cNvPr id="7" name="TextBox 7"/>
            <p:cNvSpPr txBox="1"/>
            <p:nvPr/>
          </p:nvSpPr>
          <p:spPr>
            <a:xfrm>
              <a:off x="0" y="3096565"/>
              <a:ext cx="12538056" cy="1696789"/>
            </a:xfrm>
            <a:prstGeom prst="rect">
              <a:avLst/>
            </a:prstGeom>
          </p:spPr>
          <p:txBody>
            <a:bodyPr lIns="0" tIns="0" rIns="0" bIns="0" rtlCol="0" anchor="t">
              <a:spAutoFit/>
            </a:bodyPr>
            <a:lstStyle/>
            <a:p>
              <a:pPr marL="518161" lvl="1" indent="-259080">
                <a:lnSpc>
                  <a:spcPts val="3360"/>
                </a:lnSpc>
                <a:buFont typeface="Arial"/>
                <a:buChar char="•"/>
              </a:pPr>
              <a:r>
                <a:rPr lang="en-US" sz="2400" dirty="0">
                  <a:solidFill>
                    <a:srgbClr val="2B2B2B"/>
                  </a:solidFill>
                  <a:latin typeface="Muli Regular Bold"/>
                </a:rPr>
                <a:t>Via </a:t>
              </a:r>
              <a:r>
                <a:rPr lang="en-US" sz="2400" dirty="0" err="1">
                  <a:solidFill>
                    <a:srgbClr val="2B2B2B"/>
                  </a:solidFill>
                  <a:latin typeface="Muli Regular Bold"/>
                </a:rPr>
                <a:t>welke</a:t>
              </a:r>
              <a:r>
                <a:rPr lang="en-US" sz="2400" dirty="0">
                  <a:solidFill>
                    <a:srgbClr val="2B2B2B"/>
                  </a:solidFill>
                  <a:latin typeface="Muli Regular Bold"/>
                </a:rPr>
                <a:t> </a:t>
              </a:r>
              <a:r>
                <a:rPr lang="en-US" sz="2400" dirty="0" err="1">
                  <a:solidFill>
                    <a:srgbClr val="2B2B2B"/>
                  </a:solidFill>
                  <a:latin typeface="Muli Regular Bold"/>
                </a:rPr>
                <a:t>communicatiemiddelen</a:t>
              </a:r>
              <a:r>
                <a:rPr lang="en-US" sz="2400" dirty="0">
                  <a:solidFill>
                    <a:srgbClr val="2B2B2B"/>
                  </a:solidFill>
                  <a:latin typeface="Muli Regular Bold"/>
                </a:rPr>
                <a:t> </a:t>
              </a:r>
              <a:r>
                <a:rPr lang="en-US" sz="2400" dirty="0" err="1">
                  <a:solidFill>
                    <a:srgbClr val="2B2B2B"/>
                  </a:solidFill>
                  <a:latin typeface="Muli Regular Bold"/>
                </a:rPr>
                <a:t>kunnen</a:t>
              </a:r>
              <a:r>
                <a:rPr lang="en-US" sz="2400" dirty="0">
                  <a:solidFill>
                    <a:srgbClr val="2B2B2B"/>
                  </a:solidFill>
                  <a:latin typeface="Muli Regular Bold"/>
                </a:rPr>
                <a:t> we </a:t>
              </a:r>
              <a:r>
                <a:rPr lang="en-US" sz="2400" dirty="0" err="1">
                  <a:solidFill>
                    <a:srgbClr val="2B2B2B"/>
                  </a:solidFill>
                  <a:latin typeface="Muli Regular Bold"/>
                </a:rPr>
                <a:t>deze</a:t>
              </a:r>
              <a:r>
                <a:rPr lang="en-US" sz="2400" dirty="0">
                  <a:solidFill>
                    <a:srgbClr val="2B2B2B"/>
                  </a:solidFill>
                  <a:latin typeface="Muli Regular Bold"/>
                </a:rPr>
                <a:t> </a:t>
              </a:r>
              <a:r>
                <a:rPr lang="en-US" sz="2400" dirty="0" err="1">
                  <a:solidFill>
                    <a:srgbClr val="2B2B2B"/>
                  </a:solidFill>
                  <a:latin typeface="Muli Regular Bold"/>
                </a:rPr>
                <a:t>groep</a:t>
              </a:r>
              <a:r>
                <a:rPr lang="en-US" sz="2400" dirty="0">
                  <a:solidFill>
                    <a:srgbClr val="2B2B2B"/>
                  </a:solidFill>
                  <a:latin typeface="Muli Regular Bold"/>
                </a:rPr>
                <a:t> </a:t>
              </a:r>
              <a:r>
                <a:rPr lang="en-US" sz="2400" dirty="0" err="1">
                  <a:solidFill>
                    <a:srgbClr val="2B2B2B"/>
                  </a:solidFill>
                  <a:latin typeface="Muli Regular Bold"/>
                </a:rPr>
                <a:t>bereiken</a:t>
              </a:r>
              <a:r>
                <a:rPr lang="en-US" sz="2400" dirty="0">
                  <a:solidFill>
                    <a:srgbClr val="2B2B2B"/>
                  </a:solidFill>
                  <a:latin typeface="Muli Regular Bold"/>
                </a:rPr>
                <a:t>? </a:t>
              </a:r>
            </a:p>
            <a:p>
              <a:pPr marL="518160" lvl="1" indent="-259080">
                <a:lnSpc>
                  <a:spcPts val="3359"/>
                </a:lnSpc>
                <a:buFont typeface="Arial"/>
                <a:buChar char="•"/>
              </a:pPr>
              <a:r>
                <a:rPr lang="en-US" sz="2399" dirty="0">
                  <a:solidFill>
                    <a:srgbClr val="2B2B2B"/>
                  </a:solidFill>
                  <a:latin typeface="Muli Regular Bold"/>
                </a:rPr>
                <a:t> </a:t>
              </a:r>
              <a:r>
                <a:rPr lang="en-US" sz="2399" dirty="0" err="1">
                  <a:solidFill>
                    <a:srgbClr val="2B2B2B"/>
                  </a:solidFill>
                  <a:latin typeface="Muli Regular Bold"/>
                </a:rPr>
                <a:t>welke</a:t>
              </a:r>
              <a:r>
                <a:rPr lang="en-US" sz="2399" dirty="0">
                  <a:solidFill>
                    <a:srgbClr val="2B2B2B"/>
                  </a:solidFill>
                  <a:latin typeface="Muli Regular Bold"/>
                </a:rPr>
                <a:t> </a:t>
              </a:r>
              <a:r>
                <a:rPr lang="en-US" sz="2399" dirty="0" err="1">
                  <a:solidFill>
                    <a:srgbClr val="2B2B2B"/>
                  </a:solidFill>
                  <a:latin typeface="Muli Regular Bold"/>
                </a:rPr>
                <a:t>onderwerpen</a:t>
              </a:r>
              <a:r>
                <a:rPr lang="en-US" sz="2399" dirty="0">
                  <a:solidFill>
                    <a:srgbClr val="2B2B2B"/>
                  </a:solidFill>
                  <a:latin typeface="Muli Regular Bold"/>
                </a:rPr>
                <a:t> </a:t>
              </a:r>
              <a:r>
                <a:rPr lang="en-US" sz="2399" dirty="0" err="1">
                  <a:solidFill>
                    <a:srgbClr val="2B2B2B"/>
                  </a:solidFill>
                  <a:latin typeface="Muli Regular Bold"/>
                </a:rPr>
                <a:t>spreken</a:t>
              </a:r>
              <a:r>
                <a:rPr lang="en-US" sz="2399" dirty="0">
                  <a:solidFill>
                    <a:srgbClr val="2B2B2B"/>
                  </a:solidFill>
                  <a:latin typeface="Muli Regular Bold"/>
                </a:rPr>
                <a:t> </a:t>
              </a:r>
              <a:r>
                <a:rPr lang="en-US" sz="2399" dirty="0" err="1">
                  <a:solidFill>
                    <a:srgbClr val="2B2B2B"/>
                  </a:solidFill>
                  <a:latin typeface="Muli Regular Bold"/>
                </a:rPr>
                <a:t>deze</a:t>
              </a:r>
              <a:r>
                <a:rPr lang="en-US" sz="2399" dirty="0">
                  <a:solidFill>
                    <a:srgbClr val="2B2B2B"/>
                  </a:solidFill>
                  <a:latin typeface="Muli Regular Bold"/>
                </a:rPr>
                <a:t> </a:t>
              </a:r>
              <a:r>
                <a:rPr lang="en-US" sz="2399" dirty="0" err="1">
                  <a:solidFill>
                    <a:srgbClr val="2B2B2B"/>
                  </a:solidFill>
                  <a:latin typeface="Muli Regular Bold"/>
                </a:rPr>
                <a:t>doelgroep</a:t>
              </a:r>
              <a:r>
                <a:rPr lang="en-US" sz="2399" dirty="0">
                  <a:solidFill>
                    <a:srgbClr val="2B2B2B"/>
                  </a:solidFill>
                  <a:latin typeface="Muli Regular Bold"/>
                </a:rPr>
                <a:t> </a:t>
              </a:r>
              <a:r>
                <a:rPr lang="en-US" sz="2399" dirty="0" err="1">
                  <a:solidFill>
                    <a:srgbClr val="2B2B2B"/>
                  </a:solidFill>
                  <a:latin typeface="Muli Regular Bold"/>
                </a:rPr>
                <a:t>aan</a:t>
              </a:r>
              <a:r>
                <a:rPr lang="en-US" sz="2399" dirty="0">
                  <a:solidFill>
                    <a:srgbClr val="2B2B2B"/>
                  </a:solidFill>
                  <a:latin typeface="Muli Regular Bold"/>
                </a:rPr>
                <a:t> ? </a:t>
              </a:r>
            </a:p>
          </p:txBody>
        </p:sp>
        <p:sp>
          <p:nvSpPr>
            <p:cNvPr id="8" name="TextBox 8"/>
            <p:cNvSpPr txBox="1"/>
            <p:nvPr/>
          </p:nvSpPr>
          <p:spPr>
            <a:xfrm>
              <a:off x="0" y="6108682"/>
              <a:ext cx="12538056" cy="397237"/>
            </a:xfrm>
            <a:prstGeom prst="rect">
              <a:avLst/>
            </a:prstGeom>
          </p:spPr>
          <p:txBody>
            <a:bodyPr lIns="0" tIns="0" rIns="0" bIns="0" rtlCol="0" anchor="t">
              <a:spAutoFit/>
            </a:bodyPr>
            <a:lstStyle/>
            <a:p>
              <a:pPr marL="0" lvl="0" indent="0" algn="l">
                <a:lnSpc>
                  <a:spcPts val="2700"/>
                </a:lnSpc>
                <a:spcBef>
                  <a:spcPct val="0"/>
                </a:spcBef>
              </a:pPr>
              <a:endParaRPr/>
            </a:p>
          </p:txBody>
        </p:sp>
        <p:sp>
          <p:nvSpPr>
            <p:cNvPr id="9" name="TextBox 9"/>
            <p:cNvSpPr txBox="1"/>
            <p:nvPr/>
          </p:nvSpPr>
          <p:spPr>
            <a:xfrm>
              <a:off x="0" y="7101450"/>
              <a:ext cx="12538056" cy="511174"/>
            </a:xfrm>
            <a:prstGeom prst="rect">
              <a:avLst/>
            </a:prstGeom>
          </p:spPr>
          <p:txBody>
            <a:bodyPr lIns="0" tIns="0" rIns="0" bIns="0" rtlCol="0" anchor="t">
              <a:spAutoFit/>
            </a:bodyPr>
            <a:lstStyle/>
            <a:p>
              <a:pPr>
                <a:lnSpc>
                  <a:spcPts val="3359"/>
                </a:lnSpc>
              </a:pPr>
              <a:endParaRPr/>
            </a:p>
          </p:txBody>
        </p:sp>
        <p:sp>
          <p:nvSpPr>
            <p:cNvPr id="10" name="TextBox 10"/>
            <p:cNvSpPr txBox="1"/>
            <p:nvPr/>
          </p:nvSpPr>
          <p:spPr>
            <a:xfrm>
              <a:off x="0" y="-47625"/>
              <a:ext cx="12538056" cy="511174"/>
            </a:xfrm>
            <a:prstGeom prst="rect">
              <a:avLst/>
            </a:prstGeom>
          </p:spPr>
          <p:txBody>
            <a:bodyPr lIns="0" tIns="0" rIns="0" bIns="0" rtlCol="0" anchor="t">
              <a:spAutoFit/>
            </a:bodyPr>
            <a:lstStyle/>
            <a:p>
              <a:pPr>
                <a:lnSpc>
                  <a:spcPts val="3359"/>
                </a:lnSpc>
              </a:pPr>
              <a:r>
                <a:rPr lang="en-US" sz="2399">
                  <a:solidFill>
                    <a:srgbClr val="2B2B2B"/>
                  </a:solidFill>
                  <a:latin typeface="Muli Regular Bold"/>
                </a:rPr>
                <a:t>Uitleg:</a:t>
              </a:r>
            </a:p>
          </p:txBody>
        </p:sp>
        <p:sp>
          <p:nvSpPr>
            <p:cNvPr id="11" name="TextBox 11"/>
            <p:cNvSpPr txBox="1"/>
            <p:nvPr/>
          </p:nvSpPr>
          <p:spPr>
            <a:xfrm>
              <a:off x="0" y="756603"/>
              <a:ext cx="12538056" cy="1744431"/>
            </a:xfrm>
            <a:prstGeom prst="rect">
              <a:avLst/>
            </a:prstGeom>
          </p:spPr>
          <p:txBody>
            <a:bodyPr lIns="0" tIns="0" rIns="0" bIns="0" rtlCol="0" anchor="t">
              <a:spAutoFit/>
            </a:bodyPr>
            <a:lstStyle/>
            <a:p>
              <a:pPr marL="0" lvl="0" indent="0" algn="l">
                <a:lnSpc>
                  <a:spcPts val="3600"/>
                </a:lnSpc>
                <a:spcBef>
                  <a:spcPct val="0"/>
                </a:spcBef>
              </a:pPr>
              <a:r>
                <a:rPr lang="en-US" sz="2400">
                  <a:solidFill>
                    <a:srgbClr val="2B2B2B"/>
                  </a:solidFill>
                  <a:latin typeface="Muli Regular"/>
                </a:rPr>
                <a:t>Gebruiken de omgeving als marketingtool. Voor horeca en overnachtingsplekken voegt de omgeving meer belevingswaarde toe.</a:t>
              </a:r>
            </a:p>
          </p:txBody>
        </p:sp>
      </p:grpSp>
      <p:grpSp>
        <p:nvGrpSpPr>
          <p:cNvPr id="12" name="Group 12"/>
          <p:cNvGrpSpPr>
            <a:grpSpLocks noChangeAspect="1"/>
          </p:cNvGrpSpPr>
          <p:nvPr/>
        </p:nvGrpSpPr>
        <p:grpSpPr>
          <a:xfrm>
            <a:off x="11779149" y="9923886"/>
            <a:ext cx="726227" cy="726227"/>
            <a:chOff x="-2540" y="-2540"/>
            <a:chExt cx="6355080" cy="6355080"/>
          </a:xfrm>
        </p:grpSpPr>
        <p:sp>
          <p:nvSpPr>
            <p:cNvPr id="13" name="Freeform 1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4" name="Group 14"/>
          <p:cNvGrpSpPr>
            <a:grpSpLocks noChangeAspect="1"/>
          </p:cNvGrpSpPr>
          <p:nvPr/>
        </p:nvGrpSpPr>
        <p:grpSpPr>
          <a:xfrm>
            <a:off x="17924886" y="3415045"/>
            <a:ext cx="726227" cy="726227"/>
            <a:chOff x="-2540" y="-2540"/>
            <a:chExt cx="6355080" cy="6355080"/>
          </a:xfrm>
        </p:grpSpPr>
        <p:sp>
          <p:nvSpPr>
            <p:cNvPr id="15" name="Freeform 1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6" name="Group 16"/>
          <p:cNvGrpSpPr>
            <a:grpSpLocks noChangeAspect="1"/>
          </p:cNvGrpSpPr>
          <p:nvPr/>
        </p:nvGrpSpPr>
        <p:grpSpPr>
          <a:xfrm>
            <a:off x="16896186" y="8895186"/>
            <a:ext cx="726227" cy="726227"/>
            <a:chOff x="-2540" y="-2540"/>
            <a:chExt cx="6355080" cy="6355080"/>
          </a:xfrm>
        </p:grpSpPr>
        <p:sp>
          <p:nvSpPr>
            <p:cNvPr id="17" name="Freeform 1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pic>
        <p:nvPicPr>
          <p:cNvPr id="18" name="Picture 18"/>
          <p:cNvPicPr>
            <a:picLocks noChangeAspect="1"/>
          </p:cNvPicPr>
          <p:nvPr/>
        </p:nvPicPr>
        <p:blipFill>
          <a:blip r:embed="rId3"/>
          <a:srcRect/>
          <a:stretch>
            <a:fillRect/>
          </a:stretch>
        </p:blipFill>
        <p:spPr>
          <a:xfrm>
            <a:off x="12884943" y="5030070"/>
            <a:ext cx="3167392" cy="2746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50337"/>
            <a:ext cx="14598060" cy="1940045"/>
            <a:chOff x="0" y="0"/>
            <a:chExt cx="19464080" cy="2586726"/>
          </a:xfrm>
        </p:grpSpPr>
        <p:sp>
          <p:nvSpPr>
            <p:cNvPr id="3" name="TextBox 3"/>
            <p:cNvSpPr txBox="1"/>
            <p:nvPr/>
          </p:nvSpPr>
          <p:spPr>
            <a:xfrm>
              <a:off x="0" y="9525"/>
              <a:ext cx="19464080" cy="1443351"/>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Doelgroep </a:t>
              </a:r>
            </a:p>
          </p:txBody>
        </p:sp>
        <p:sp>
          <p:nvSpPr>
            <p:cNvPr id="4" name="TextBox 4"/>
            <p:cNvSpPr txBox="1"/>
            <p:nvPr/>
          </p:nvSpPr>
          <p:spPr>
            <a:xfrm>
              <a:off x="0" y="2040930"/>
              <a:ext cx="19464080" cy="545796"/>
            </a:xfrm>
            <a:prstGeom prst="rect">
              <a:avLst/>
            </a:prstGeom>
          </p:spPr>
          <p:txBody>
            <a:bodyPr lIns="0" tIns="0" rIns="0" bIns="0" rtlCol="0" anchor="t">
              <a:spAutoFit/>
            </a:bodyPr>
            <a:lstStyle/>
            <a:p>
              <a:pPr>
                <a:lnSpc>
                  <a:spcPts val="3379"/>
                </a:lnSpc>
              </a:pPr>
              <a:r>
                <a:rPr lang="en-US" sz="2599">
                  <a:solidFill>
                    <a:srgbClr val="2B2B2B"/>
                  </a:solidFill>
                  <a:latin typeface="Muli Regular Bold"/>
                </a:rPr>
                <a:t>VAKANTIEGANGER </a:t>
              </a:r>
            </a:p>
          </p:txBody>
        </p:sp>
      </p:grpSp>
      <p:pic>
        <p:nvPicPr>
          <p:cNvPr id="5" name="Picture 5"/>
          <p:cNvPicPr>
            <a:picLocks noChangeAspect="1"/>
          </p:cNvPicPr>
          <p:nvPr/>
        </p:nvPicPr>
        <p:blipFill>
          <a:blip r:embed="rId2"/>
          <a:srcRect/>
          <a:stretch>
            <a:fillRect/>
          </a:stretch>
        </p:blipFill>
        <p:spPr>
          <a:xfrm>
            <a:off x="11677977" y="3676977"/>
            <a:ext cx="5581323" cy="5581323"/>
          </a:xfrm>
          <a:prstGeom prst="rect">
            <a:avLst/>
          </a:prstGeom>
        </p:spPr>
      </p:pic>
      <p:grpSp>
        <p:nvGrpSpPr>
          <p:cNvPr id="6" name="Group 6"/>
          <p:cNvGrpSpPr/>
          <p:nvPr/>
        </p:nvGrpSpPr>
        <p:grpSpPr>
          <a:xfrm>
            <a:off x="1028700" y="3960651"/>
            <a:ext cx="9403542" cy="5297650"/>
            <a:chOff x="0" y="-47625"/>
            <a:chExt cx="12538056" cy="7063532"/>
          </a:xfrm>
        </p:grpSpPr>
        <p:sp>
          <p:nvSpPr>
            <p:cNvPr id="7" name="TextBox 7"/>
            <p:cNvSpPr txBox="1"/>
            <p:nvPr/>
          </p:nvSpPr>
          <p:spPr>
            <a:xfrm>
              <a:off x="0" y="2499848"/>
              <a:ext cx="12538056" cy="1696789"/>
            </a:xfrm>
            <a:prstGeom prst="rect">
              <a:avLst/>
            </a:prstGeom>
          </p:spPr>
          <p:txBody>
            <a:bodyPr lIns="0" tIns="0" rIns="0" bIns="0" rtlCol="0" anchor="t">
              <a:spAutoFit/>
            </a:bodyPr>
            <a:lstStyle/>
            <a:p>
              <a:pPr marL="518161" lvl="1" indent="-259080">
                <a:lnSpc>
                  <a:spcPts val="3360"/>
                </a:lnSpc>
                <a:buFont typeface="Arial"/>
                <a:buChar char="•"/>
              </a:pPr>
              <a:r>
                <a:rPr lang="en-US" sz="2400" dirty="0">
                  <a:solidFill>
                    <a:srgbClr val="2B2B2B"/>
                  </a:solidFill>
                  <a:latin typeface="Muli Regular Bold"/>
                </a:rPr>
                <a:t>Via </a:t>
              </a:r>
              <a:r>
                <a:rPr lang="en-US" sz="2400" dirty="0" err="1">
                  <a:solidFill>
                    <a:srgbClr val="2B2B2B"/>
                  </a:solidFill>
                  <a:latin typeface="Muli Regular Bold"/>
                </a:rPr>
                <a:t>welke</a:t>
              </a:r>
              <a:r>
                <a:rPr lang="en-US" sz="2400" dirty="0">
                  <a:solidFill>
                    <a:srgbClr val="2B2B2B"/>
                  </a:solidFill>
                  <a:latin typeface="Muli Regular Bold"/>
                </a:rPr>
                <a:t> </a:t>
              </a:r>
              <a:r>
                <a:rPr lang="en-US" sz="2400" dirty="0" err="1">
                  <a:solidFill>
                    <a:srgbClr val="2B2B2B"/>
                  </a:solidFill>
                  <a:latin typeface="Muli Regular Bold"/>
                </a:rPr>
                <a:t>communicatiemiddelen</a:t>
              </a:r>
              <a:r>
                <a:rPr lang="en-US" sz="2400" dirty="0">
                  <a:solidFill>
                    <a:srgbClr val="2B2B2B"/>
                  </a:solidFill>
                  <a:latin typeface="Muli Regular Bold"/>
                </a:rPr>
                <a:t> </a:t>
              </a:r>
              <a:r>
                <a:rPr lang="en-US" sz="2400" dirty="0" err="1">
                  <a:solidFill>
                    <a:srgbClr val="2B2B2B"/>
                  </a:solidFill>
                  <a:latin typeface="Muli Regular Bold"/>
                </a:rPr>
                <a:t>kunnen</a:t>
              </a:r>
              <a:r>
                <a:rPr lang="en-US" sz="2400" dirty="0">
                  <a:solidFill>
                    <a:srgbClr val="2B2B2B"/>
                  </a:solidFill>
                  <a:latin typeface="Muli Regular Bold"/>
                </a:rPr>
                <a:t> we </a:t>
              </a:r>
              <a:r>
                <a:rPr lang="en-US" sz="2400" dirty="0" err="1">
                  <a:solidFill>
                    <a:srgbClr val="2B2B2B"/>
                  </a:solidFill>
                  <a:latin typeface="Muli Regular Bold"/>
                </a:rPr>
                <a:t>deze</a:t>
              </a:r>
              <a:r>
                <a:rPr lang="en-US" sz="2400" dirty="0">
                  <a:solidFill>
                    <a:srgbClr val="2B2B2B"/>
                  </a:solidFill>
                  <a:latin typeface="Muli Regular Bold"/>
                </a:rPr>
                <a:t> </a:t>
              </a:r>
              <a:r>
                <a:rPr lang="en-US" sz="2400" dirty="0" err="1">
                  <a:solidFill>
                    <a:srgbClr val="2B2B2B"/>
                  </a:solidFill>
                  <a:latin typeface="Muli Regular Bold"/>
                </a:rPr>
                <a:t>groep</a:t>
              </a:r>
              <a:r>
                <a:rPr lang="en-US" sz="2400" dirty="0">
                  <a:solidFill>
                    <a:srgbClr val="2B2B2B"/>
                  </a:solidFill>
                  <a:latin typeface="Muli Regular Bold"/>
                </a:rPr>
                <a:t> </a:t>
              </a:r>
              <a:r>
                <a:rPr lang="en-US" sz="2400" dirty="0" err="1">
                  <a:solidFill>
                    <a:srgbClr val="2B2B2B"/>
                  </a:solidFill>
                  <a:latin typeface="Muli Regular Bold"/>
                </a:rPr>
                <a:t>bereiken</a:t>
              </a:r>
              <a:r>
                <a:rPr lang="en-US" sz="2400" dirty="0">
                  <a:solidFill>
                    <a:srgbClr val="2B2B2B"/>
                  </a:solidFill>
                  <a:latin typeface="Muli Regular Bold"/>
                </a:rPr>
                <a:t>? </a:t>
              </a:r>
            </a:p>
            <a:p>
              <a:pPr marL="518160" lvl="1" indent="-259080">
                <a:lnSpc>
                  <a:spcPts val="3359"/>
                </a:lnSpc>
                <a:buFont typeface="Arial"/>
                <a:buChar char="•"/>
              </a:pPr>
              <a:r>
                <a:rPr lang="en-US" sz="2399" dirty="0">
                  <a:solidFill>
                    <a:srgbClr val="2B2B2B"/>
                  </a:solidFill>
                  <a:latin typeface="Muli Regular Bold"/>
                </a:rPr>
                <a:t> </a:t>
              </a:r>
              <a:r>
                <a:rPr lang="en-US" sz="2399" dirty="0" err="1">
                  <a:solidFill>
                    <a:srgbClr val="2B2B2B"/>
                  </a:solidFill>
                  <a:latin typeface="Muli Regular Bold"/>
                </a:rPr>
                <a:t>welke</a:t>
              </a:r>
              <a:r>
                <a:rPr lang="en-US" sz="2399" dirty="0">
                  <a:solidFill>
                    <a:srgbClr val="2B2B2B"/>
                  </a:solidFill>
                  <a:latin typeface="Muli Regular Bold"/>
                </a:rPr>
                <a:t> </a:t>
              </a:r>
              <a:r>
                <a:rPr lang="en-US" sz="2399" dirty="0" err="1">
                  <a:solidFill>
                    <a:srgbClr val="2B2B2B"/>
                  </a:solidFill>
                  <a:latin typeface="Muli Regular Bold"/>
                </a:rPr>
                <a:t>onderwerpen</a:t>
              </a:r>
              <a:r>
                <a:rPr lang="en-US" sz="2399" dirty="0">
                  <a:solidFill>
                    <a:srgbClr val="2B2B2B"/>
                  </a:solidFill>
                  <a:latin typeface="Muli Regular Bold"/>
                </a:rPr>
                <a:t> </a:t>
              </a:r>
              <a:r>
                <a:rPr lang="en-US" sz="2399" dirty="0" err="1">
                  <a:solidFill>
                    <a:srgbClr val="2B2B2B"/>
                  </a:solidFill>
                  <a:latin typeface="Muli Regular Bold"/>
                </a:rPr>
                <a:t>spreken</a:t>
              </a:r>
              <a:r>
                <a:rPr lang="en-US" sz="2399" dirty="0">
                  <a:solidFill>
                    <a:srgbClr val="2B2B2B"/>
                  </a:solidFill>
                  <a:latin typeface="Muli Regular Bold"/>
                </a:rPr>
                <a:t> </a:t>
              </a:r>
              <a:r>
                <a:rPr lang="en-US" sz="2399" dirty="0" err="1">
                  <a:solidFill>
                    <a:srgbClr val="2B2B2B"/>
                  </a:solidFill>
                  <a:latin typeface="Muli Regular Bold"/>
                </a:rPr>
                <a:t>deze</a:t>
              </a:r>
              <a:r>
                <a:rPr lang="en-US" sz="2399" dirty="0">
                  <a:solidFill>
                    <a:srgbClr val="2B2B2B"/>
                  </a:solidFill>
                  <a:latin typeface="Muli Regular Bold"/>
                </a:rPr>
                <a:t> </a:t>
              </a:r>
              <a:r>
                <a:rPr lang="en-US" sz="2399" dirty="0" err="1">
                  <a:solidFill>
                    <a:srgbClr val="2B2B2B"/>
                  </a:solidFill>
                  <a:latin typeface="Muli Regular Bold"/>
                </a:rPr>
                <a:t>doelgroep</a:t>
              </a:r>
              <a:r>
                <a:rPr lang="en-US" sz="2399" dirty="0">
                  <a:solidFill>
                    <a:srgbClr val="2B2B2B"/>
                  </a:solidFill>
                  <a:latin typeface="Muli Regular Bold"/>
                </a:rPr>
                <a:t> </a:t>
              </a:r>
              <a:r>
                <a:rPr lang="en-US" sz="2399" dirty="0" err="1">
                  <a:solidFill>
                    <a:srgbClr val="2B2B2B"/>
                  </a:solidFill>
                  <a:latin typeface="Muli Regular Bold"/>
                </a:rPr>
                <a:t>aan</a:t>
              </a:r>
              <a:r>
                <a:rPr lang="en-US" sz="2399" dirty="0">
                  <a:solidFill>
                    <a:srgbClr val="2B2B2B"/>
                  </a:solidFill>
                  <a:latin typeface="Muli Regular Bold"/>
                </a:rPr>
                <a:t> ? </a:t>
              </a:r>
            </a:p>
          </p:txBody>
        </p:sp>
        <p:sp>
          <p:nvSpPr>
            <p:cNvPr id="8" name="TextBox 8"/>
            <p:cNvSpPr txBox="1"/>
            <p:nvPr/>
          </p:nvSpPr>
          <p:spPr>
            <a:xfrm>
              <a:off x="0" y="5511965"/>
              <a:ext cx="12538056" cy="397237"/>
            </a:xfrm>
            <a:prstGeom prst="rect">
              <a:avLst/>
            </a:prstGeom>
          </p:spPr>
          <p:txBody>
            <a:bodyPr lIns="0" tIns="0" rIns="0" bIns="0" rtlCol="0" anchor="t">
              <a:spAutoFit/>
            </a:bodyPr>
            <a:lstStyle/>
            <a:p>
              <a:pPr marL="0" lvl="0" indent="0" algn="l">
                <a:lnSpc>
                  <a:spcPts val="2700"/>
                </a:lnSpc>
                <a:spcBef>
                  <a:spcPct val="0"/>
                </a:spcBef>
              </a:pPr>
              <a:endParaRPr/>
            </a:p>
          </p:txBody>
        </p:sp>
        <p:sp>
          <p:nvSpPr>
            <p:cNvPr id="9" name="TextBox 9"/>
            <p:cNvSpPr txBox="1"/>
            <p:nvPr/>
          </p:nvSpPr>
          <p:spPr>
            <a:xfrm>
              <a:off x="0" y="6504733"/>
              <a:ext cx="12538056" cy="511174"/>
            </a:xfrm>
            <a:prstGeom prst="rect">
              <a:avLst/>
            </a:prstGeom>
          </p:spPr>
          <p:txBody>
            <a:bodyPr lIns="0" tIns="0" rIns="0" bIns="0" rtlCol="0" anchor="t">
              <a:spAutoFit/>
            </a:bodyPr>
            <a:lstStyle/>
            <a:p>
              <a:pPr>
                <a:lnSpc>
                  <a:spcPts val="3359"/>
                </a:lnSpc>
              </a:pPr>
              <a:endParaRPr/>
            </a:p>
          </p:txBody>
        </p:sp>
        <p:sp>
          <p:nvSpPr>
            <p:cNvPr id="10" name="TextBox 10"/>
            <p:cNvSpPr txBox="1"/>
            <p:nvPr/>
          </p:nvSpPr>
          <p:spPr>
            <a:xfrm>
              <a:off x="0" y="-47625"/>
              <a:ext cx="12538056" cy="511174"/>
            </a:xfrm>
            <a:prstGeom prst="rect">
              <a:avLst/>
            </a:prstGeom>
          </p:spPr>
          <p:txBody>
            <a:bodyPr lIns="0" tIns="0" rIns="0" bIns="0" rtlCol="0" anchor="t">
              <a:spAutoFit/>
            </a:bodyPr>
            <a:lstStyle/>
            <a:p>
              <a:pPr>
                <a:lnSpc>
                  <a:spcPts val="3359"/>
                </a:lnSpc>
              </a:pPr>
              <a:r>
                <a:rPr lang="en-US" sz="2399">
                  <a:solidFill>
                    <a:srgbClr val="2B2B2B"/>
                  </a:solidFill>
                  <a:latin typeface="Muli Regular Bold"/>
                </a:rPr>
                <a:t>Uitleg:</a:t>
              </a:r>
            </a:p>
          </p:txBody>
        </p:sp>
        <p:sp>
          <p:nvSpPr>
            <p:cNvPr id="11" name="TextBox 11"/>
            <p:cNvSpPr txBox="1"/>
            <p:nvPr/>
          </p:nvSpPr>
          <p:spPr>
            <a:xfrm>
              <a:off x="0" y="756603"/>
              <a:ext cx="12538056" cy="1147714"/>
            </a:xfrm>
            <a:prstGeom prst="rect">
              <a:avLst/>
            </a:prstGeom>
          </p:spPr>
          <p:txBody>
            <a:bodyPr lIns="0" tIns="0" rIns="0" bIns="0" rtlCol="0" anchor="t">
              <a:spAutoFit/>
            </a:bodyPr>
            <a:lstStyle/>
            <a:p>
              <a:pPr marL="0" lvl="0" indent="0" algn="l">
                <a:lnSpc>
                  <a:spcPts val="3600"/>
                </a:lnSpc>
                <a:spcBef>
                  <a:spcPct val="0"/>
                </a:spcBef>
              </a:pPr>
              <a:r>
                <a:rPr lang="en-US" sz="2400">
                  <a:solidFill>
                    <a:srgbClr val="2B2B2B"/>
                  </a:solidFill>
                  <a:latin typeface="Muli Regular"/>
                </a:rPr>
                <a:t>Bezoekt de omgeving  om er even tussen uit te zijn. komt vooral voor de rust en het ontdekken van de omgeving.</a:t>
              </a:r>
            </a:p>
          </p:txBody>
        </p:sp>
      </p:grpSp>
      <p:grpSp>
        <p:nvGrpSpPr>
          <p:cNvPr id="12" name="Group 12"/>
          <p:cNvGrpSpPr>
            <a:grpSpLocks noChangeAspect="1"/>
          </p:cNvGrpSpPr>
          <p:nvPr/>
        </p:nvGrpSpPr>
        <p:grpSpPr>
          <a:xfrm>
            <a:off x="11779149" y="9923886"/>
            <a:ext cx="726227" cy="726227"/>
            <a:chOff x="-2540" y="-2540"/>
            <a:chExt cx="6355080" cy="6355080"/>
          </a:xfrm>
        </p:grpSpPr>
        <p:sp>
          <p:nvSpPr>
            <p:cNvPr id="13" name="Freeform 1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4" name="Group 14"/>
          <p:cNvGrpSpPr>
            <a:grpSpLocks noChangeAspect="1"/>
          </p:cNvGrpSpPr>
          <p:nvPr/>
        </p:nvGrpSpPr>
        <p:grpSpPr>
          <a:xfrm>
            <a:off x="17924886" y="3415045"/>
            <a:ext cx="726227" cy="726227"/>
            <a:chOff x="-2540" y="-2540"/>
            <a:chExt cx="6355080" cy="6355080"/>
          </a:xfrm>
        </p:grpSpPr>
        <p:sp>
          <p:nvSpPr>
            <p:cNvPr id="15" name="Freeform 1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6" name="Group 16"/>
          <p:cNvGrpSpPr>
            <a:grpSpLocks noChangeAspect="1"/>
          </p:cNvGrpSpPr>
          <p:nvPr/>
        </p:nvGrpSpPr>
        <p:grpSpPr>
          <a:xfrm>
            <a:off x="16896186" y="8895186"/>
            <a:ext cx="726227" cy="726227"/>
            <a:chOff x="-2540" y="-2540"/>
            <a:chExt cx="6355080" cy="6355080"/>
          </a:xfrm>
        </p:grpSpPr>
        <p:sp>
          <p:nvSpPr>
            <p:cNvPr id="17" name="Freeform 1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pic>
        <p:nvPicPr>
          <p:cNvPr id="18" name="Picture 18"/>
          <p:cNvPicPr>
            <a:picLocks noChangeAspect="1"/>
          </p:cNvPicPr>
          <p:nvPr/>
        </p:nvPicPr>
        <p:blipFill>
          <a:blip r:embed="rId3"/>
          <a:srcRect/>
          <a:stretch>
            <a:fillRect/>
          </a:stretch>
        </p:blipFill>
        <p:spPr>
          <a:xfrm>
            <a:off x="12764332" y="5032922"/>
            <a:ext cx="3408613" cy="2869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50337"/>
            <a:ext cx="9563100" cy="1940045"/>
            <a:chOff x="0" y="0"/>
            <a:chExt cx="19464080" cy="2586726"/>
          </a:xfrm>
        </p:grpSpPr>
        <p:sp>
          <p:nvSpPr>
            <p:cNvPr id="3" name="TextBox 3"/>
            <p:cNvSpPr txBox="1"/>
            <p:nvPr/>
          </p:nvSpPr>
          <p:spPr>
            <a:xfrm>
              <a:off x="0" y="9525"/>
              <a:ext cx="19464080" cy="1443351"/>
            </a:xfrm>
            <a:prstGeom prst="rect">
              <a:avLst/>
            </a:prstGeom>
          </p:spPr>
          <p:txBody>
            <a:bodyPr lIns="0" tIns="0" rIns="0" bIns="0" rtlCol="0" anchor="t">
              <a:spAutoFit/>
            </a:bodyPr>
            <a:lstStyle/>
            <a:p>
              <a:pPr>
                <a:lnSpc>
                  <a:spcPts val="8640"/>
                </a:lnSpc>
              </a:pPr>
              <a:r>
                <a:rPr lang="en-US" sz="7200" dirty="0" err="1">
                  <a:solidFill>
                    <a:srgbClr val="2B2B2B"/>
                  </a:solidFill>
                  <a:latin typeface="Muli Extra Light Bold"/>
                </a:rPr>
                <a:t>Doelgroep</a:t>
              </a:r>
              <a:r>
                <a:rPr lang="en-US" sz="7200" dirty="0">
                  <a:solidFill>
                    <a:srgbClr val="2B2B2B"/>
                  </a:solidFill>
                  <a:latin typeface="Muli Extra Light Bold"/>
                </a:rPr>
                <a:t> </a:t>
              </a:r>
            </a:p>
          </p:txBody>
        </p:sp>
        <p:sp>
          <p:nvSpPr>
            <p:cNvPr id="4" name="TextBox 4"/>
            <p:cNvSpPr txBox="1"/>
            <p:nvPr/>
          </p:nvSpPr>
          <p:spPr>
            <a:xfrm>
              <a:off x="0" y="2040930"/>
              <a:ext cx="19464080" cy="545796"/>
            </a:xfrm>
            <a:prstGeom prst="rect">
              <a:avLst/>
            </a:prstGeom>
          </p:spPr>
          <p:txBody>
            <a:bodyPr lIns="0" tIns="0" rIns="0" bIns="0" rtlCol="0" anchor="t">
              <a:spAutoFit/>
            </a:bodyPr>
            <a:lstStyle/>
            <a:p>
              <a:pPr>
                <a:lnSpc>
                  <a:spcPts val="3379"/>
                </a:lnSpc>
              </a:pPr>
              <a:r>
                <a:rPr lang="en-US" sz="2599">
                  <a:solidFill>
                    <a:srgbClr val="2B2B2B"/>
                  </a:solidFill>
                  <a:latin typeface="Muli Regular Bold"/>
                </a:rPr>
                <a:t>RECREANT </a:t>
              </a:r>
            </a:p>
          </p:txBody>
        </p:sp>
      </p:grpSp>
      <p:pic>
        <p:nvPicPr>
          <p:cNvPr id="5" name="Picture 5"/>
          <p:cNvPicPr>
            <a:picLocks noChangeAspect="1"/>
          </p:cNvPicPr>
          <p:nvPr/>
        </p:nvPicPr>
        <p:blipFill>
          <a:blip r:embed="rId2"/>
          <a:srcRect/>
          <a:stretch>
            <a:fillRect/>
          </a:stretch>
        </p:blipFill>
        <p:spPr>
          <a:xfrm>
            <a:off x="13716000" y="5715000"/>
            <a:ext cx="3543300" cy="3543300"/>
          </a:xfrm>
          <a:prstGeom prst="rect">
            <a:avLst/>
          </a:prstGeom>
        </p:spPr>
      </p:pic>
      <p:grpSp>
        <p:nvGrpSpPr>
          <p:cNvPr id="6" name="Group 6"/>
          <p:cNvGrpSpPr/>
          <p:nvPr/>
        </p:nvGrpSpPr>
        <p:grpSpPr>
          <a:xfrm>
            <a:off x="1028700" y="3513113"/>
            <a:ext cx="7124700" cy="5745188"/>
            <a:chOff x="0" y="-47625"/>
            <a:chExt cx="12538056" cy="7660249"/>
          </a:xfrm>
        </p:grpSpPr>
        <p:sp>
          <p:nvSpPr>
            <p:cNvPr id="7" name="TextBox 7"/>
            <p:cNvSpPr txBox="1"/>
            <p:nvPr/>
          </p:nvSpPr>
          <p:spPr>
            <a:xfrm>
              <a:off x="0" y="3096565"/>
              <a:ext cx="12538056" cy="2278145"/>
            </a:xfrm>
            <a:prstGeom prst="rect">
              <a:avLst/>
            </a:prstGeom>
          </p:spPr>
          <p:txBody>
            <a:bodyPr lIns="0" tIns="0" rIns="0" bIns="0" rtlCol="0" anchor="t">
              <a:spAutoFit/>
            </a:bodyPr>
            <a:lstStyle/>
            <a:p>
              <a:pPr marL="518161" lvl="1" indent="-259080">
                <a:lnSpc>
                  <a:spcPts val="3360"/>
                </a:lnSpc>
                <a:buFont typeface="Arial"/>
                <a:buChar char="•"/>
              </a:pPr>
              <a:r>
                <a:rPr lang="en-US" sz="2400" dirty="0">
                  <a:solidFill>
                    <a:srgbClr val="2B2B2B"/>
                  </a:solidFill>
                  <a:latin typeface="Muli Regular Bold"/>
                </a:rPr>
                <a:t>Via </a:t>
              </a:r>
              <a:r>
                <a:rPr lang="en-US" sz="2400" dirty="0" err="1">
                  <a:solidFill>
                    <a:srgbClr val="2B2B2B"/>
                  </a:solidFill>
                  <a:latin typeface="Muli Regular Bold"/>
                </a:rPr>
                <a:t>welke</a:t>
              </a:r>
              <a:r>
                <a:rPr lang="en-US" sz="2400" dirty="0">
                  <a:solidFill>
                    <a:srgbClr val="2B2B2B"/>
                  </a:solidFill>
                  <a:latin typeface="Muli Regular Bold"/>
                </a:rPr>
                <a:t> </a:t>
              </a:r>
              <a:r>
                <a:rPr lang="en-US" sz="2400" dirty="0" err="1">
                  <a:solidFill>
                    <a:srgbClr val="2B2B2B"/>
                  </a:solidFill>
                  <a:latin typeface="Muli Regular Bold"/>
                </a:rPr>
                <a:t>Communicatie</a:t>
              </a:r>
              <a:r>
                <a:rPr lang="en-US" sz="2400" dirty="0">
                  <a:solidFill>
                    <a:srgbClr val="2B2B2B"/>
                  </a:solidFill>
                  <a:latin typeface="Muli Regular Bold"/>
                </a:rPr>
                <a:t> </a:t>
              </a:r>
              <a:r>
                <a:rPr lang="en-US" sz="2400" dirty="0" err="1">
                  <a:solidFill>
                    <a:srgbClr val="2B2B2B"/>
                  </a:solidFill>
                  <a:latin typeface="Muli Regular Bold"/>
                </a:rPr>
                <a:t>middelen</a:t>
              </a:r>
              <a:r>
                <a:rPr lang="en-US" sz="2400" dirty="0">
                  <a:solidFill>
                    <a:srgbClr val="2B2B2B"/>
                  </a:solidFill>
                  <a:latin typeface="Muli Regular Bold"/>
                </a:rPr>
                <a:t>  </a:t>
              </a:r>
              <a:r>
                <a:rPr lang="en-US" sz="2400" dirty="0" err="1">
                  <a:solidFill>
                    <a:srgbClr val="2B2B2B"/>
                  </a:solidFill>
                  <a:latin typeface="Muli Regular Bold"/>
                </a:rPr>
                <a:t>kunnen</a:t>
              </a:r>
              <a:r>
                <a:rPr lang="en-US" sz="2400" dirty="0">
                  <a:solidFill>
                    <a:srgbClr val="2B2B2B"/>
                  </a:solidFill>
                  <a:latin typeface="Muli Regular Bold"/>
                </a:rPr>
                <a:t> we </a:t>
              </a:r>
              <a:r>
                <a:rPr lang="en-US" sz="2400" dirty="0" err="1">
                  <a:solidFill>
                    <a:srgbClr val="2B2B2B"/>
                  </a:solidFill>
                  <a:latin typeface="Muli Regular Bold"/>
                </a:rPr>
                <a:t>deze</a:t>
              </a:r>
              <a:r>
                <a:rPr lang="en-US" sz="2400" dirty="0">
                  <a:solidFill>
                    <a:srgbClr val="2B2B2B"/>
                  </a:solidFill>
                  <a:latin typeface="Muli Regular Bold"/>
                </a:rPr>
                <a:t> </a:t>
              </a:r>
              <a:r>
                <a:rPr lang="en-US" sz="2400" dirty="0" err="1">
                  <a:solidFill>
                    <a:srgbClr val="2B2B2B"/>
                  </a:solidFill>
                  <a:latin typeface="Muli Regular Bold"/>
                </a:rPr>
                <a:t>groep</a:t>
              </a:r>
              <a:r>
                <a:rPr lang="en-US" sz="2400" dirty="0">
                  <a:solidFill>
                    <a:srgbClr val="2B2B2B"/>
                  </a:solidFill>
                  <a:latin typeface="Muli Regular Bold"/>
                </a:rPr>
                <a:t> </a:t>
              </a:r>
              <a:r>
                <a:rPr lang="en-US" sz="2400" dirty="0" err="1">
                  <a:solidFill>
                    <a:srgbClr val="2B2B2B"/>
                  </a:solidFill>
                  <a:latin typeface="Muli Regular Bold"/>
                </a:rPr>
                <a:t>bereiken</a:t>
              </a:r>
              <a:r>
                <a:rPr lang="en-US" sz="2400" dirty="0">
                  <a:solidFill>
                    <a:srgbClr val="2B2B2B"/>
                  </a:solidFill>
                  <a:latin typeface="Muli Regular Bold"/>
                </a:rPr>
                <a:t>? </a:t>
              </a:r>
            </a:p>
            <a:p>
              <a:pPr marL="518160" lvl="1" indent="-259080">
                <a:lnSpc>
                  <a:spcPts val="3359"/>
                </a:lnSpc>
                <a:buFont typeface="Arial"/>
                <a:buChar char="•"/>
              </a:pPr>
              <a:r>
                <a:rPr lang="en-US" sz="2399" dirty="0">
                  <a:solidFill>
                    <a:srgbClr val="2B2B2B"/>
                  </a:solidFill>
                  <a:latin typeface="Muli Regular Bold"/>
                </a:rPr>
                <a:t> </a:t>
              </a:r>
              <a:r>
                <a:rPr lang="en-US" sz="2399" dirty="0" err="1">
                  <a:solidFill>
                    <a:srgbClr val="2B2B2B"/>
                  </a:solidFill>
                  <a:latin typeface="Muli Regular Bold"/>
                </a:rPr>
                <a:t>welke</a:t>
              </a:r>
              <a:r>
                <a:rPr lang="en-US" sz="2399" dirty="0">
                  <a:solidFill>
                    <a:srgbClr val="2B2B2B"/>
                  </a:solidFill>
                  <a:latin typeface="Muli Regular Bold"/>
                </a:rPr>
                <a:t> </a:t>
              </a:r>
              <a:r>
                <a:rPr lang="en-US" sz="2399" dirty="0" err="1">
                  <a:solidFill>
                    <a:srgbClr val="2B2B2B"/>
                  </a:solidFill>
                  <a:latin typeface="Muli Regular Bold"/>
                </a:rPr>
                <a:t>onderwerpen</a:t>
              </a:r>
              <a:r>
                <a:rPr lang="en-US" sz="2399" dirty="0">
                  <a:solidFill>
                    <a:srgbClr val="2B2B2B"/>
                  </a:solidFill>
                  <a:latin typeface="Muli Regular Bold"/>
                </a:rPr>
                <a:t> </a:t>
              </a:r>
              <a:r>
                <a:rPr lang="en-US" sz="2399" dirty="0" err="1">
                  <a:solidFill>
                    <a:srgbClr val="2B2B2B"/>
                  </a:solidFill>
                  <a:latin typeface="Muli Regular Bold"/>
                </a:rPr>
                <a:t>spreken</a:t>
              </a:r>
              <a:r>
                <a:rPr lang="en-US" sz="2399" dirty="0">
                  <a:solidFill>
                    <a:srgbClr val="2B2B2B"/>
                  </a:solidFill>
                  <a:latin typeface="Muli Regular Bold"/>
                </a:rPr>
                <a:t> </a:t>
              </a:r>
              <a:r>
                <a:rPr lang="en-US" sz="2399" dirty="0" err="1">
                  <a:solidFill>
                    <a:srgbClr val="2B2B2B"/>
                  </a:solidFill>
                  <a:latin typeface="Muli Regular Bold"/>
                </a:rPr>
                <a:t>deze</a:t>
              </a:r>
              <a:r>
                <a:rPr lang="en-US" sz="2399" dirty="0">
                  <a:solidFill>
                    <a:srgbClr val="2B2B2B"/>
                  </a:solidFill>
                  <a:latin typeface="Muli Regular Bold"/>
                </a:rPr>
                <a:t> </a:t>
              </a:r>
              <a:r>
                <a:rPr lang="en-US" sz="2399" dirty="0" err="1">
                  <a:solidFill>
                    <a:srgbClr val="2B2B2B"/>
                  </a:solidFill>
                  <a:latin typeface="Muli Regular Bold"/>
                </a:rPr>
                <a:t>doelgroep</a:t>
              </a:r>
              <a:r>
                <a:rPr lang="en-US" sz="2399" dirty="0">
                  <a:solidFill>
                    <a:srgbClr val="2B2B2B"/>
                  </a:solidFill>
                  <a:latin typeface="Muli Regular Bold"/>
                </a:rPr>
                <a:t> </a:t>
              </a:r>
              <a:r>
                <a:rPr lang="en-US" sz="2399" dirty="0" err="1">
                  <a:solidFill>
                    <a:srgbClr val="2B2B2B"/>
                  </a:solidFill>
                  <a:latin typeface="Muli Regular Bold"/>
                </a:rPr>
                <a:t>aan</a:t>
              </a:r>
              <a:r>
                <a:rPr lang="en-US" sz="2399" dirty="0">
                  <a:solidFill>
                    <a:srgbClr val="2B2B2B"/>
                  </a:solidFill>
                  <a:latin typeface="Muli Regular Bold"/>
                </a:rPr>
                <a:t> ? </a:t>
              </a:r>
            </a:p>
          </p:txBody>
        </p:sp>
        <p:sp>
          <p:nvSpPr>
            <p:cNvPr id="8" name="TextBox 8"/>
            <p:cNvSpPr txBox="1"/>
            <p:nvPr/>
          </p:nvSpPr>
          <p:spPr>
            <a:xfrm>
              <a:off x="0" y="6108682"/>
              <a:ext cx="12538056" cy="397237"/>
            </a:xfrm>
            <a:prstGeom prst="rect">
              <a:avLst/>
            </a:prstGeom>
          </p:spPr>
          <p:txBody>
            <a:bodyPr lIns="0" tIns="0" rIns="0" bIns="0" rtlCol="0" anchor="t">
              <a:spAutoFit/>
            </a:bodyPr>
            <a:lstStyle/>
            <a:p>
              <a:pPr marL="0" lvl="0" indent="0" algn="l">
                <a:lnSpc>
                  <a:spcPts val="2700"/>
                </a:lnSpc>
                <a:spcBef>
                  <a:spcPct val="0"/>
                </a:spcBef>
              </a:pPr>
              <a:endParaRPr/>
            </a:p>
          </p:txBody>
        </p:sp>
        <p:sp>
          <p:nvSpPr>
            <p:cNvPr id="9" name="TextBox 9"/>
            <p:cNvSpPr txBox="1"/>
            <p:nvPr/>
          </p:nvSpPr>
          <p:spPr>
            <a:xfrm>
              <a:off x="0" y="7101450"/>
              <a:ext cx="12538056" cy="511174"/>
            </a:xfrm>
            <a:prstGeom prst="rect">
              <a:avLst/>
            </a:prstGeom>
          </p:spPr>
          <p:txBody>
            <a:bodyPr lIns="0" tIns="0" rIns="0" bIns="0" rtlCol="0" anchor="t">
              <a:spAutoFit/>
            </a:bodyPr>
            <a:lstStyle/>
            <a:p>
              <a:pPr>
                <a:lnSpc>
                  <a:spcPts val="3359"/>
                </a:lnSpc>
              </a:pPr>
              <a:endParaRPr/>
            </a:p>
          </p:txBody>
        </p:sp>
        <p:sp>
          <p:nvSpPr>
            <p:cNvPr id="10" name="TextBox 10"/>
            <p:cNvSpPr txBox="1"/>
            <p:nvPr/>
          </p:nvSpPr>
          <p:spPr>
            <a:xfrm>
              <a:off x="0" y="-47625"/>
              <a:ext cx="12538056" cy="511174"/>
            </a:xfrm>
            <a:prstGeom prst="rect">
              <a:avLst/>
            </a:prstGeom>
          </p:spPr>
          <p:txBody>
            <a:bodyPr lIns="0" tIns="0" rIns="0" bIns="0" rtlCol="0" anchor="t">
              <a:spAutoFit/>
            </a:bodyPr>
            <a:lstStyle/>
            <a:p>
              <a:pPr>
                <a:lnSpc>
                  <a:spcPts val="3359"/>
                </a:lnSpc>
              </a:pPr>
              <a:r>
                <a:rPr lang="en-US" sz="2399">
                  <a:solidFill>
                    <a:srgbClr val="2B2B2B"/>
                  </a:solidFill>
                  <a:latin typeface="Muli Regular Bold"/>
                </a:rPr>
                <a:t>Uitleg:</a:t>
              </a:r>
            </a:p>
          </p:txBody>
        </p:sp>
        <p:sp>
          <p:nvSpPr>
            <p:cNvPr id="11" name="TextBox 11"/>
            <p:cNvSpPr txBox="1"/>
            <p:nvPr/>
          </p:nvSpPr>
          <p:spPr>
            <a:xfrm>
              <a:off x="0" y="756603"/>
              <a:ext cx="12538056" cy="1744431"/>
            </a:xfrm>
            <a:prstGeom prst="rect">
              <a:avLst/>
            </a:prstGeom>
          </p:spPr>
          <p:txBody>
            <a:bodyPr lIns="0" tIns="0" rIns="0" bIns="0" rtlCol="0" anchor="t">
              <a:spAutoFit/>
            </a:bodyPr>
            <a:lstStyle/>
            <a:p>
              <a:pPr marL="0" lvl="0" indent="0" algn="l">
                <a:lnSpc>
                  <a:spcPts val="3600"/>
                </a:lnSpc>
                <a:spcBef>
                  <a:spcPct val="0"/>
                </a:spcBef>
              </a:pPr>
              <a:r>
                <a:rPr lang="en-US" sz="2400" dirty="0">
                  <a:solidFill>
                    <a:srgbClr val="2B2B2B"/>
                  </a:solidFill>
                  <a:latin typeface="Muli Regular"/>
                </a:rPr>
                <a:t>De recreant </a:t>
              </a:r>
              <a:r>
                <a:rPr lang="en-US" sz="2400" dirty="0" err="1">
                  <a:solidFill>
                    <a:srgbClr val="2B2B2B"/>
                  </a:solidFill>
                  <a:latin typeface="Muli Regular"/>
                </a:rPr>
                <a:t>kan</a:t>
              </a:r>
              <a:r>
                <a:rPr lang="en-US" sz="2400" dirty="0">
                  <a:solidFill>
                    <a:srgbClr val="2B2B2B"/>
                  </a:solidFill>
                  <a:latin typeface="Muli Regular"/>
                </a:rPr>
                <a:t> </a:t>
              </a:r>
              <a:r>
                <a:rPr lang="en-US" sz="2400" dirty="0" err="1">
                  <a:solidFill>
                    <a:srgbClr val="2B2B2B"/>
                  </a:solidFill>
                  <a:latin typeface="Muli Regular"/>
                </a:rPr>
                <a:t>een</a:t>
              </a:r>
              <a:r>
                <a:rPr lang="en-US" sz="2400" dirty="0">
                  <a:solidFill>
                    <a:srgbClr val="2B2B2B"/>
                  </a:solidFill>
                  <a:latin typeface="Muli Regular"/>
                </a:rPr>
                <a:t> </a:t>
              </a:r>
              <a:r>
                <a:rPr lang="en-US" sz="2400" dirty="0" err="1">
                  <a:solidFill>
                    <a:srgbClr val="2B2B2B"/>
                  </a:solidFill>
                  <a:latin typeface="Muli Regular"/>
                </a:rPr>
                <a:t>persoon</a:t>
              </a:r>
              <a:r>
                <a:rPr lang="en-US" sz="2400" dirty="0">
                  <a:solidFill>
                    <a:srgbClr val="2B2B2B"/>
                  </a:solidFill>
                  <a:latin typeface="Muli Regular"/>
                </a:rPr>
                <a:t> </a:t>
              </a:r>
              <a:r>
                <a:rPr lang="en-US" sz="2400" dirty="0" err="1">
                  <a:solidFill>
                    <a:srgbClr val="2B2B2B"/>
                  </a:solidFill>
                  <a:latin typeface="Muli Regular"/>
                </a:rPr>
                <a:t>zijn</a:t>
              </a:r>
              <a:r>
                <a:rPr lang="en-US" sz="2400" dirty="0">
                  <a:solidFill>
                    <a:srgbClr val="2B2B2B"/>
                  </a:solidFill>
                  <a:latin typeface="Muli Regular"/>
                </a:rPr>
                <a:t> die </a:t>
              </a:r>
              <a:r>
                <a:rPr lang="en-US" sz="2400" dirty="0" err="1">
                  <a:solidFill>
                    <a:srgbClr val="2B2B2B"/>
                  </a:solidFill>
                  <a:latin typeface="Muli Regular"/>
                </a:rPr>
                <a:t>uit</a:t>
              </a:r>
              <a:r>
                <a:rPr lang="en-US" sz="2400" dirty="0">
                  <a:solidFill>
                    <a:srgbClr val="2B2B2B"/>
                  </a:solidFill>
                  <a:latin typeface="Muli Regular"/>
                </a:rPr>
                <a:t> de </a:t>
              </a:r>
              <a:r>
                <a:rPr lang="en-US" sz="2400" dirty="0" err="1">
                  <a:solidFill>
                    <a:srgbClr val="2B2B2B"/>
                  </a:solidFill>
                  <a:latin typeface="Muli Regular"/>
                </a:rPr>
                <a:t>buurt</a:t>
              </a:r>
              <a:r>
                <a:rPr lang="en-US" sz="2400" dirty="0">
                  <a:solidFill>
                    <a:srgbClr val="2B2B2B"/>
                  </a:solidFill>
                  <a:latin typeface="Muli Regular"/>
                </a:rPr>
                <a:t> </a:t>
              </a:r>
              <a:r>
                <a:rPr lang="en-US" sz="2400" dirty="0" err="1">
                  <a:solidFill>
                    <a:srgbClr val="2B2B2B"/>
                  </a:solidFill>
                  <a:latin typeface="Muli Regular"/>
                </a:rPr>
                <a:t>komt</a:t>
              </a:r>
              <a:r>
                <a:rPr lang="en-US" sz="2400" dirty="0">
                  <a:solidFill>
                    <a:srgbClr val="2B2B2B"/>
                  </a:solidFill>
                  <a:latin typeface="Muli Regular"/>
                </a:rPr>
                <a:t> of </a:t>
              </a:r>
              <a:r>
                <a:rPr lang="en-US" sz="2400" dirty="0" err="1">
                  <a:solidFill>
                    <a:srgbClr val="2B2B2B"/>
                  </a:solidFill>
                  <a:latin typeface="Muli Regular"/>
                </a:rPr>
                <a:t>een</a:t>
              </a:r>
              <a:r>
                <a:rPr lang="en-US" sz="2400" dirty="0">
                  <a:solidFill>
                    <a:srgbClr val="2B2B2B"/>
                  </a:solidFill>
                  <a:latin typeface="Muli Regular"/>
                </a:rPr>
                <a:t> </a:t>
              </a:r>
              <a:r>
                <a:rPr lang="en-US" sz="2400" dirty="0" err="1">
                  <a:solidFill>
                    <a:srgbClr val="2B2B2B"/>
                  </a:solidFill>
                  <a:latin typeface="Muli Regular"/>
                </a:rPr>
                <a:t>dagje</a:t>
              </a:r>
              <a:r>
                <a:rPr lang="en-US" sz="2400" dirty="0">
                  <a:solidFill>
                    <a:srgbClr val="2B2B2B"/>
                  </a:solidFill>
                  <a:latin typeface="Muli Regular"/>
                </a:rPr>
                <a:t> </a:t>
              </a:r>
              <a:r>
                <a:rPr lang="en-US" sz="2400" dirty="0" err="1">
                  <a:solidFill>
                    <a:srgbClr val="2B2B2B"/>
                  </a:solidFill>
                  <a:latin typeface="Muli Regular"/>
                </a:rPr>
                <a:t>er</a:t>
              </a:r>
              <a:r>
                <a:rPr lang="en-US" sz="2400" dirty="0">
                  <a:solidFill>
                    <a:srgbClr val="2B2B2B"/>
                  </a:solidFill>
                  <a:latin typeface="Muli Regular"/>
                </a:rPr>
                <a:t> op </a:t>
              </a:r>
              <a:r>
                <a:rPr lang="en-US" sz="2400" dirty="0" err="1">
                  <a:solidFill>
                    <a:srgbClr val="2B2B2B"/>
                  </a:solidFill>
                  <a:latin typeface="Muli Regular"/>
                </a:rPr>
                <a:t>uit</a:t>
              </a:r>
              <a:r>
                <a:rPr lang="en-US" sz="2400" dirty="0">
                  <a:solidFill>
                    <a:srgbClr val="2B2B2B"/>
                  </a:solidFill>
                  <a:latin typeface="Muli Regular"/>
                </a:rPr>
                <a:t> is. </a:t>
              </a:r>
              <a:r>
                <a:rPr lang="en-US" sz="2400" dirty="0" err="1">
                  <a:solidFill>
                    <a:srgbClr val="2B2B2B"/>
                  </a:solidFill>
                  <a:latin typeface="Muli Regular"/>
                </a:rPr>
                <a:t>komt</a:t>
              </a:r>
              <a:r>
                <a:rPr lang="en-US" sz="2400" dirty="0">
                  <a:solidFill>
                    <a:srgbClr val="2B2B2B"/>
                  </a:solidFill>
                  <a:latin typeface="Muli Regular"/>
                </a:rPr>
                <a:t> om </a:t>
              </a:r>
              <a:r>
                <a:rPr lang="en-US" sz="2400" dirty="0" err="1">
                  <a:solidFill>
                    <a:srgbClr val="2B2B2B"/>
                  </a:solidFill>
                  <a:latin typeface="Muli Regular"/>
                </a:rPr>
                <a:t>te</a:t>
              </a:r>
              <a:r>
                <a:rPr lang="en-US" sz="2400" dirty="0">
                  <a:solidFill>
                    <a:srgbClr val="2B2B2B"/>
                  </a:solidFill>
                  <a:latin typeface="Muli Regular"/>
                </a:rPr>
                <a:t> </a:t>
              </a:r>
              <a:r>
                <a:rPr lang="en-US" sz="2400" dirty="0" err="1">
                  <a:solidFill>
                    <a:srgbClr val="2B2B2B"/>
                  </a:solidFill>
                  <a:latin typeface="Muli Regular"/>
                </a:rPr>
                <a:t>wandelen</a:t>
              </a:r>
              <a:r>
                <a:rPr lang="en-US" sz="2400" dirty="0">
                  <a:solidFill>
                    <a:srgbClr val="2B2B2B"/>
                  </a:solidFill>
                  <a:latin typeface="Muli Regular"/>
                </a:rPr>
                <a:t>, </a:t>
              </a:r>
              <a:r>
                <a:rPr lang="en-US" sz="2400" dirty="0" err="1">
                  <a:solidFill>
                    <a:srgbClr val="2B2B2B"/>
                  </a:solidFill>
                  <a:latin typeface="Muli Regular"/>
                </a:rPr>
                <a:t>fietsen,iets</a:t>
              </a:r>
              <a:r>
                <a:rPr lang="en-US" sz="2400" dirty="0">
                  <a:solidFill>
                    <a:srgbClr val="2B2B2B"/>
                  </a:solidFill>
                  <a:latin typeface="Muli Regular"/>
                </a:rPr>
                <a:t> </a:t>
              </a:r>
              <a:r>
                <a:rPr lang="en-US" sz="2400" dirty="0" err="1">
                  <a:solidFill>
                    <a:srgbClr val="2B2B2B"/>
                  </a:solidFill>
                  <a:latin typeface="Muli Regular"/>
                </a:rPr>
                <a:t>te</a:t>
              </a:r>
              <a:r>
                <a:rPr lang="en-US" sz="2400" dirty="0">
                  <a:solidFill>
                    <a:srgbClr val="2B2B2B"/>
                  </a:solidFill>
                  <a:latin typeface="Muli Regular"/>
                </a:rPr>
                <a:t> </a:t>
              </a:r>
              <a:r>
                <a:rPr lang="en-US" sz="2400" dirty="0" err="1">
                  <a:solidFill>
                    <a:srgbClr val="2B2B2B"/>
                  </a:solidFill>
                  <a:latin typeface="Muli Regular"/>
                </a:rPr>
                <a:t>leren</a:t>
              </a:r>
              <a:r>
                <a:rPr lang="en-US" sz="2400" dirty="0">
                  <a:solidFill>
                    <a:srgbClr val="2B2B2B"/>
                  </a:solidFill>
                  <a:latin typeface="Muli Regular"/>
                </a:rPr>
                <a:t> over de </a:t>
              </a:r>
              <a:r>
                <a:rPr lang="en-US" sz="2400" dirty="0" err="1">
                  <a:solidFill>
                    <a:srgbClr val="2B2B2B"/>
                  </a:solidFill>
                  <a:latin typeface="Muli Regular"/>
                </a:rPr>
                <a:t>omgeving</a:t>
              </a:r>
              <a:r>
                <a:rPr lang="en-US" sz="2400" dirty="0">
                  <a:solidFill>
                    <a:srgbClr val="2B2B2B"/>
                  </a:solidFill>
                  <a:latin typeface="Muli Regular"/>
                </a:rPr>
                <a:t> of om </a:t>
              </a:r>
              <a:r>
                <a:rPr lang="en-US" sz="2400" dirty="0" err="1">
                  <a:solidFill>
                    <a:srgbClr val="2B2B2B"/>
                  </a:solidFill>
                  <a:latin typeface="Muli Regular"/>
                </a:rPr>
                <a:t>er</a:t>
              </a:r>
              <a:r>
                <a:rPr lang="en-US" sz="2400" dirty="0">
                  <a:solidFill>
                    <a:srgbClr val="2B2B2B"/>
                  </a:solidFill>
                  <a:latin typeface="Muli Regular"/>
                </a:rPr>
                <a:t> </a:t>
              </a:r>
              <a:r>
                <a:rPr lang="en-US" sz="2400" dirty="0" err="1">
                  <a:solidFill>
                    <a:srgbClr val="2B2B2B"/>
                  </a:solidFill>
                  <a:latin typeface="Muli Regular"/>
                </a:rPr>
                <a:t>gezellig</a:t>
              </a:r>
              <a:r>
                <a:rPr lang="en-US" sz="2400" dirty="0">
                  <a:solidFill>
                    <a:srgbClr val="2B2B2B"/>
                  </a:solidFill>
                  <a:latin typeface="Muli Regular"/>
                </a:rPr>
                <a:t> </a:t>
              </a:r>
              <a:r>
                <a:rPr lang="en-US" sz="2400" dirty="0" err="1">
                  <a:solidFill>
                    <a:srgbClr val="2B2B2B"/>
                  </a:solidFill>
                  <a:latin typeface="Muli Regular"/>
                </a:rPr>
                <a:t>tussen</a:t>
              </a:r>
              <a:r>
                <a:rPr lang="en-US" sz="2400" dirty="0">
                  <a:solidFill>
                    <a:srgbClr val="2B2B2B"/>
                  </a:solidFill>
                  <a:latin typeface="Muli Regular"/>
                </a:rPr>
                <a:t> </a:t>
              </a:r>
              <a:r>
                <a:rPr lang="en-US" sz="2400" dirty="0" err="1">
                  <a:solidFill>
                    <a:srgbClr val="2B2B2B"/>
                  </a:solidFill>
                  <a:latin typeface="Muli Regular"/>
                </a:rPr>
                <a:t>uit</a:t>
              </a:r>
              <a:r>
                <a:rPr lang="en-US" sz="2400" dirty="0">
                  <a:solidFill>
                    <a:srgbClr val="2B2B2B"/>
                  </a:solidFill>
                  <a:latin typeface="Muli Regular"/>
                </a:rPr>
                <a:t> </a:t>
              </a:r>
              <a:r>
                <a:rPr lang="en-US" sz="2400" dirty="0" err="1">
                  <a:solidFill>
                    <a:srgbClr val="2B2B2B"/>
                  </a:solidFill>
                  <a:latin typeface="Muli Regular"/>
                </a:rPr>
                <a:t>te</a:t>
              </a:r>
              <a:r>
                <a:rPr lang="en-US" sz="2400" dirty="0">
                  <a:solidFill>
                    <a:srgbClr val="2B2B2B"/>
                  </a:solidFill>
                  <a:latin typeface="Muli Regular"/>
                </a:rPr>
                <a:t> </a:t>
              </a:r>
              <a:r>
                <a:rPr lang="en-US" sz="2400" dirty="0" err="1">
                  <a:solidFill>
                    <a:srgbClr val="2B2B2B"/>
                  </a:solidFill>
                  <a:latin typeface="Muli Regular"/>
                </a:rPr>
                <a:t>zijn</a:t>
              </a:r>
              <a:r>
                <a:rPr lang="en-US" sz="2400" dirty="0">
                  <a:solidFill>
                    <a:srgbClr val="2B2B2B"/>
                  </a:solidFill>
                  <a:latin typeface="Muli Regular"/>
                </a:rPr>
                <a:t> met </a:t>
              </a:r>
              <a:r>
                <a:rPr lang="en-US" sz="2400" dirty="0" err="1">
                  <a:solidFill>
                    <a:srgbClr val="2B2B2B"/>
                  </a:solidFill>
                  <a:latin typeface="Muli Regular"/>
                </a:rPr>
                <a:t>andere</a:t>
              </a:r>
              <a:r>
                <a:rPr lang="en-US" sz="2400" dirty="0">
                  <a:solidFill>
                    <a:srgbClr val="2B2B2B"/>
                  </a:solidFill>
                  <a:latin typeface="Muli Regular"/>
                </a:rPr>
                <a:t>.</a:t>
              </a:r>
            </a:p>
          </p:txBody>
        </p:sp>
      </p:grpSp>
      <p:grpSp>
        <p:nvGrpSpPr>
          <p:cNvPr id="12" name="Group 12"/>
          <p:cNvGrpSpPr>
            <a:grpSpLocks noChangeAspect="1"/>
          </p:cNvGrpSpPr>
          <p:nvPr/>
        </p:nvGrpSpPr>
        <p:grpSpPr>
          <a:xfrm>
            <a:off x="11779149" y="9923886"/>
            <a:ext cx="726227" cy="726227"/>
            <a:chOff x="-2540" y="-2540"/>
            <a:chExt cx="6355080" cy="6355080"/>
          </a:xfrm>
        </p:grpSpPr>
        <p:sp>
          <p:nvSpPr>
            <p:cNvPr id="13" name="Freeform 1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4" name="Group 14"/>
          <p:cNvGrpSpPr>
            <a:grpSpLocks noChangeAspect="1"/>
          </p:cNvGrpSpPr>
          <p:nvPr/>
        </p:nvGrpSpPr>
        <p:grpSpPr>
          <a:xfrm>
            <a:off x="17924886" y="3415045"/>
            <a:ext cx="726227" cy="726227"/>
            <a:chOff x="-2540" y="-2540"/>
            <a:chExt cx="6355080" cy="6355080"/>
          </a:xfrm>
        </p:grpSpPr>
        <p:sp>
          <p:nvSpPr>
            <p:cNvPr id="15" name="Freeform 15"/>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6" name="Group 16"/>
          <p:cNvGrpSpPr>
            <a:grpSpLocks noChangeAspect="1"/>
          </p:cNvGrpSpPr>
          <p:nvPr/>
        </p:nvGrpSpPr>
        <p:grpSpPr>
          <a:xfrm>
            <a:off x="16896186" y="8895186"/>
            <a:ext cx="726227" cy="726227"/>
            <a:chOff x="-2540" y="-2540"/>
            <a:chExt cx="6355080" cy="6355080"/>
          </a:xfrm>
        </p:grpSpPr>
        <p:sp>
          <p:nvSpPr>
            <p:cNvPr id="17" name="Freeform 17"/>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pic>
        <p:nvPicPr>
          <p:cNvPr id="18" name="Picture 18"/>
          <p:cNvPicPr>
            <a:picLocks noChangeAspect="1"/>
          </p:cNvPicPr>
          <p:nvPr/>
        </p:nvPicPr>
        <p:blipFill>
          <a:blip r:embed="rId3"/>
          <a:srcRect/>
          <a:stretch>
            <a:fillRect/>
          </a:stretch>
        </p:blipFill>
        <p:spPr>
          <a:xfrm>
            <a:off x="14556723" y="6423966"/>
            <a:ext cx="2352473" cy="2418430"/>
          </a:xfrm>
          <a:prstGeom prst="rect">
            <a:avLst/>
          </a:prstGeom>
        </p:spPr>
      </p:pic>
      <p:sp>
        <p:nvSpPr>
          <p:cNvPr id="19" name="TextBox 11">
            <a:extLst>
              <a:ext uri="{FF2B5EF4-FFF2-40B4-BE49-F238E27FC236}">
                <a16:creationId xmlns:a16="http://schemas.microsoft.com/office/drawing/2014/main" id="{2BDC7B06-BF32-4E47-B078-46820AB4293B}"/>
              </a:ext>
            </a:extLst>
          </p:cNvPr>
          <p:cNvSpPr txBox="1"/>
          <p:nvPr/>
        </p:nvSpPr>
        <p:spPr>
          <a:xfrm>
            <a:off x="7855757" y="541091"/>
            <a:ext cx="9403542" cy="3189784"/>
          </a:xfrm>
          <a:prstGeom prst="rect">
            <a:avLst/>
          </a:prstGeom>
        </p:spPr>
        <p:txBody>
          <a:bodyPr lIns="0" tIns="0" rIns="0" bIns="0" rtlCol="0" anchor="t">
            <a:spAutoFit/>
          </a:bodyPr>
          <a:lstStyle/>
          <a:p>
            <a:pPr marL="0" lvl="0" indent="0" algn="l">
              <a:lnSpc>
                <a:spcPts val="3600"/>
              </a:lnSpc>
              <a:spcBef>
                <a:spcPct val="0"/>
              </a:spcBef>
            </a:pPr>
            <a:r>
              <a:rPr lang="en-US" sz="3600" dirty="0">
                <a:solidFill>
                  <a:srgbClr val="2B2B2B"/>
                </a:solidFill>
                <a:latin typeface="Muli Regular"/>
              </a:rPr>
              <a:t> </a:t>
            </a:r>
            <a:r>
              <a:rPr lang="en-US" sz="3600" dirty="0" err="1">
                <a:solidFill>
                  <a:srgbClr val="2B2B2B"/>
                </a:solidFill>
                <a:latin typeface="Muli Regular"/>
              </a:rPr>
              <a:t>Denk</a:t>
            </a:r>
            <a:r>
              <a:rPr lang="en-US" sz="3600" dirty="0">
                <a:solidFill>
                  <a:srgbClr val="2B2B2B"/>
                </a:solidFill>
                <a:latin typeface="Muli Regular"/>
              </a:rPr>
              <a:t> </a:t>
            </a:r>
            <a:r>
              <a:rPr lang="en-US" sz="3600" dirty="0" err="1">
                <a:solidFill>
                  <a:srgbClr val="2B2B2B"/>
                </a:solidFill>
                <a:latin typeface="Muli Regular"/>
              </a:rPr>
              <a:t>hierbij</a:t>
            </a:r>
            <a:r>
              <a:rPr lang="en-US" sz="3600" dirty="0">
                <a:solidFill>
                  <a:srgbClr val="2B2B2B"/>
                </a:solidFill>
                <a:latin typeface="Muli Regular"/>
              </a:rPr>
              <a:t> </a:t>
            </a:r>
            <a:r>
              <a:rPr lang="en-US" sz="3600" dirty="0" err="1">
                <a:solidFill>
                  <a:srgbClr val="2B2B2B"/>
                </a:solidFill>
                <a:latin typeface="Muli Regular"/>
              </a:rPr>
              <a:t>aan</a:t>
            </a:r>
            <a:r>
              <a:rPr lang="en-US" sz="3600" dirty="0">
                <a:solidFill>
                  <a:srgbClr val="2B2B2B"/>
                </a:solidFill>
                <a:latin typeface="Muli Regular"/>
              </a:rPr>
              <a:t> de </a:t>
            </a:r>
            <a:r>
              <a:rPr lang="en-US" sz="3600" dirty="0" err="1">
                <a:solidFill>
                  <a:srgbClr val="2B2B2B"/>
                </a:solidFill>
                <a:latin typeface="Muli Regular"/>
              </a:rPr>
              <a:t>motiefgroepen</a:t>
            </a:r>
            <a:endParaRPr lang="en-US" sz="3600" dirty="0">
              <a:solidFill>
                <a:srgbClr val="2B2B2B"/>
              </a:solidFill>
              <a:latin typeface="Muli Regular"/>
            </a:endParaRPr>
          </a:p>
          <a:p>
            <a:pPr marL="0" lvl="0" indent="0" algn="l">
              <a:lnSpc>
                <a:spcPts val="3600"/>
              </a:lnSpc>
              <a:spcBef>
                <a:spcPct val="0"/>
              </a:spcBef>
            </a:pPr>
            <a:r>
              <a:rPr lang="en-US" sz="3600" dirty="0">
                <a:solidFill>
                  <a:srgbClr val="2B2B2B"/>
                </a:solidFill>
                <a:latin typeface="Muli Regular"/>
              </a:rPr>
              <a:t>-</a:t>
            </a:r>
            <a:r>
              <a:rPr lang="en-US" sz="3600" dirty="0" err="1">
                <a:solidFill>
                  <a:srgbClr val="2B2B2B"/>
                </a:solidFill>
                <a:latin typeface="Muli Regular"/>
              </a:rPr>
              <a:t>Natuur</a:t>
            </a:r>
            <a:r>
              <a:rPr lang="en-US" sz="3600" dirty="0">
                <a:solidFill>
                  <a:srgbClr val="2B2B2B"/>
                </a:solidFill>
                <a:latin typeface="Muli Regular"/>
              </a:rPr>
              <a:t> </a:t>
            </a:r>
          </a:p>
          <a:p>
            <a:pPr marL="0" lvl="0" indent="0" algn="l">
              <a:lnSpc>
                <a:spcPts val="3600"/>
              </a:lnSpc>
              <a:spcBef>
                <a:spcPct val="0"/>
              </a:spcBef>
            </a:pPr>
            <a:r>
              <a:rPr lang="en-US" sz="3600" dirty="0">
                <a:solidFill>
                  <a:srgbClr val="2B2B2B"/>
                </a:solidFill>
                <a:latin typeface="Muli Regular"/>
              </a:rPr>
              <a:t>-</a:t>
            </a:r>
            <a:r>
              <a:rPr lang="en-US" sz="3600" dirty="0" err="1">
                <a:solidFill>
                  <a:srgbClr val="2B2B2B"/>
                </a:solidFill>
                <a:latin typeface="Muli Regular"/>
              </a:rPr>
              <a:t>Fietsen</a:t>
            </a:r>
            <a:r>
              <a:rPr lang="en-US" sz="3600" dirty="0">
                <a:solidFill>
                  <a:srgbClr val="2B2B2B"/>
                </a:solidFill>
                <a:latin typeface="Muli Regular"/>
              </a:rPr>
              <a:t>/</a:t>
            </a:r>
            <a:r>
              <a:rPr lang="en-US" sz="3600" dirty="0" err="1">
                <a:solidFill>
                  <a:srgbClr val="2B2B2B"/>
                </a:solidFill>
                <a:latin typeface="Muli Regular"/>
              </a:rPr>
              <a:t>wandenlen</a:t>
            </a:r>
            <a:r>
              <a:rPr lang="en-US" sz="3600" dirty="0">
                <a:solidFill>
                  <a:srgbClr val="2B2B2B"/>
                </a:solidFill>
                <a:latin typeface="Muli Regular"/>
              </a:rPr>
              <a:t> </a:t>
            </a:r>
          </a:p>
          <a:p>
            <a:pPr marL="0" lvl="0" indent="0" algn="l">
              <a:lnSpc>
                <a:spcPts val="3600"/>
              </a:lnSpc>
              <a:spcBef>
                <a:spcPct val="0"/>
              </a:spcBef>
            </a:pPr>
            <a:r>
              <a:rPr lang="en-US" sz="3600" dirty="0">
                <a:solidFill>
                  <a:srgbClr val="2B2B2B"/>
                </a:solidFill>
                <a:latin typeface="Muli Regular"/>
              </a:rPr>
              <a:t>-</a:t>
            </a:r>
            <a:r>
              <a:rPr lang="en-US" sz="3600" dirty="0" err="1">
                <a:solidFill>
                  <a:srgbClr val="2B2B2B"/>
                </a:solidFill>
                <a:latin typeface="Muli Regular"/>
              </a:rPr>
              <a:t>Sportief</a:t>
            </a:r>
            <a:r>
              <a:rPr lang="en-US" sz="3600" dirty="0">
                <a:solidFill>
                  <a:srgbClr val="2B2B2B"/>
                </a:solidFill>
                <a:latin typeface="Muli Regular"/>
              </a:rPr>
              <a:t> </a:t>
            </a:r>
          </a:p>
          <a:p>
            <a:pPr marL="0" lvl="0" indent="0" algn="l">
              <a:lnSpc>
                <a:spcPts val="3600"/>
              </a:lnSpc>
              <a:spcBef>
                <a:spcPct val="0"/>
              </a:spcBef>
            </a:pPr>
            <a:r>
              <a:rPr lang="en-US" sz="3600" dirty="0">
                <a:solidFill>
                  <a:srgbClr val="2B2B2B"/>
                </a:solidFill>
                <a:latin typeface="Muli Regular"/>
              </a:rPr>
              <a:t>-</a:t>
            </a:r>
            <a:r>
              <a:rPr lang="en-US" sz="3600" dirty="0" err="1">
                <a:solidFill>
                  <a:srgbClr val="2B2B2B"/>
                </a:solidFill>
                <a:latin typeface="Muli Regular"/>
              </a:rPr>
              <a:t>Gezelligheid</a:t>
            </a:r>
            <a:r>
              <a:rPr lang="en-US" sz="3600" dirty="0">
                <a:solidFill>
                  <a:srgbClr val="2B2B2B"/>
                </a:solidFill>
                <a:latin typeface="Muli Regular"/>
              </a:rPr>
              <a:t> </a:t>
            </a:r>
          </a:p>
          <a:p>
            <a:pPr marL="0" lvl="0" indent="0" algn="l">
              <a:lnSpc>
                <a:spcPts val="3600"/>
              </a:lnSpc>
              <a:spcBef>
                <a:spcPct val="0"/>
              </a:spcBef>
            </a:pPr>
            <a:endParaRPr lang="en-US" sz="2400" dirty="0">
              <a:solidFill>
                <a:srgbClr val="2B2B2B"/>
              </a:solidFill>
              <a:latin typeface="Muli Regular"/>
            </a:endParaRPr>
          </a:p>
          <a:p>
            <a:pPr marL="0" lvl="0" indent="0" algn="l">
              <a:lnSpc>
                <a:spcPts val="3600"/>
              </a:lnSpc>
              <a:spcBef>
                <a:spcPct val="0"/>
              </a:spcBef>
            </a:pPr>
            <a:endParaRPr lang="en-US" sz="2400" dirty="0">
              <a:solidFill>
                <a:srgbClr val="2B2B2B"/>
              </a:solidFill>
              <a:latin typeface="Muli Regular"/>
            </a:endParaRPr>
          </a:p>
        </p:txBody>
      </p:sp>
      <p:pic>
        <p:nvPicPr>
          <p:cNvPr id="20" name="Afbeelding 19">
            <a:extLst>
              <a:ext uri="{FF2B5EF4-FFF2-40B4-BE49-F238E27FC236}">
                <a16:creationId xmlns:a16="http://schemas.microsoft.com/office/drawing/2014/main" id="{570AE208-795C-40E3-B359-A747A32FFA77}"/>
              </a:ext>
            </a:extLst>
          </p:cNvPr>
          <p:cNvPicPr>
            <a:picLocks noChangeAspect="1"/>
          </p:cNvPicPr>
          <p:nvPr/>
        </p:nvPicPr>
        <p:blipFill>
          <a:blip r:embed="rId4"/>
          <a:stretch>
            <a:fillRect/>
          </a:stretch>
        </p:blipFill>
        <p:spPr>
          <a:xfrm>
            <a:off x="13504828" y="1098738"/>
            <a:ext cx="2103790" cy="1632307"/>
          </a:xfrm>
          <a:prstGeom prst="rect">
            <a:avLst/>
          </a:prstGeom>
        </p:spPr>
      </p:pic>
      <p:pic>
        <p:nvPicPr>
          <p:cNvPr id="21" name="Afbeelding 20">
            <a:extLst>
              <a:ext uri="{FF2B5EF4-FFF2-40B4-BE49-F238E27FC236}">
                <a16:creationId xmlns:a16="http://schemas.microsoft.com/office/drawing/2014/main" id="{9FC01146-C6E9-4E5A-9465-064FE1A110FB}"/>
              </a:ext>
            </a:extLst>
          </p:cNvPr>
          <p:cNvPicPr>
            <a:picLocks noChangeAspect="1"/>
          </p:cNvPicPr>
          <p:nvPr/>
        </p:nvPicPr>
        <p:blipFill>
          <a:blip r:embed="rId5"/>
          <a:stretch>
            <a:fillRect/>
          </a:stretch>
        </p:blipFill>
        <p:spPr>
          <a:xfrm>
            <a:off x="13504828" y="2635461"/>
            <a:ext cx="2107163" cy="1653061"/>
          </a:xfrm>
          <a:prstGeom prst="rect">
            <a:avLst/>
          </a:prstGeom>
        </p:spPr>
      </p:pic>
      <p:pic>
        <p:nvPicPr>
          <p:cNvPr id="22" name="Picture 18">
            <a:extLst>
              <a:ext uri="{FF2B5EF4-FFF2-40B4-BE49-F238E27FC236}">
                <a16:creationId xmlns:a16="http://schemas.microsoft.com/office/drawing/2014/main" id="{82939215-E248-4D71-B244-3A7C85786303}"/>
              </a:ext>
            </a:extLst>
          </p:cNvPr>
          <p:cNvPicPr>
            <a:picLocks noChangeAspect="1"/>
          </p:cNvPicPr>
          <p:nvPr/>
        </p:nvPicPr>
        <p:blipFill>
          <a:blip r:embed="rId6"/>
          <a:srcRect l="48264" t="31624" r="28975" b="36312"/>
          <a:stretch>
            <a:fillRect/>
          </a:stretch>
        </p:blipFill>
        <p:spPr>
          <a:xfrm>
            <a:off x="15608618" y="1078286"/>
            <a:ext cx="2086739" cy="1652759"/>
          </a:xfrm>
          <a:prstGeom prst="rect">
            <a:avLst/>
          </a:prstGeom>
        </p:spPr>
      </p:pic>
      <p:pic>
        <p:nvPicPr>
          <p:cNvPr id="23" name="Picture 18">
            <a:extLst>
              <a:ext uri="{FF2B5EF4-FFF2-40B4-BE49-F238E27FC236}">
                <a16:creationId xmlns:a16="http://schemas.microsoft.com/office/drawing/2014/main" id="{75B46F54-8170-4461-B249-0CE071B33EC7}"/>
              </a:ext>
            </a:extLst>
          </p:cNvPr>
          <p:cNvPicPr>
            <a:picLocks noChangeAspect="1"/>
          </p:cNvPicPr>
          <p:nvPr/>
        </p:nvPicPr>
        <p:blipFill>
          <a:blip r:embed="rId6"/>
          <a:srcRect l="70906" t="31614" r="5975" b="36312"/>
          <a:stretch>
            <a:fillRect/>
          </a:stretch>
        </p:blipFill>
        <p:spPr>
          <a:xfrm>
            <a:off x="15554861" y="2652096"/>
            <a:ext cx="2092689" cy="16323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29547" y="8879268"/>
            <a:ext cx="3382762" cy="3382762"/>
          </a:xfrm>
          <a:prstGeom prst="rect">
            <a:avLst/>
          </a:prstGeom>
        </p:spPr>
      </p:pic>
      <p:pic>
        <p:nvPicPr>
          <p:cNvPr id="3" name="Picture 3"/>
          <p:cNvPicPr>
            <a:picLocks noChangeAspect="1"/>
          </p:cNvPicPr>
          <p:nvPr/>
        </p:nvPicPr>
        <p:blipFill>
          <a:blip r:embed="rId2"/>
          <a:srcRect/>
          <a:stretch>
            <a:fillRect/>
          </a:stretch>
        </p:blipFill>
        <p:spPr>
          <a:xfrm>
            <a:off x="16190051" y="-1527845"/>
            <a:ext cx="3382762" cy="3382762"/>
          </a:xfrm>
          <a:prstGeom prst="rect">
            <a:avLst/>
          </a:prstGeom>
        </p:spPr>
      </p:pic>
      <p:pic>
        <p:nvPicPr>
          <p:cNvPr id="4" name="Picture 4"/>
          <p:cNvPicPr>
            <a:picLocks noChangeAspect="1"/>
          </p:cNvPicPr>
          <p:nvPr/>
        </p:nvPicPr>
        <p:blipFill>
          <a:blip r:embed="rId3"/>
          <a:srcRect l="2050" t="31871" r="5975" b="36312"/>
          <a:stretch>
            <a:fillRect/>
          </a:stretch>
        </p:blipFill>
        <p:spPr>
          <a:xfrm>
            <a:off x="102749" y="2269186"/>
            <a:ext cx="17957297" cy="3492516"/>
          </a:xfrm>
          <a:prstGeom prst="rect">
            <a:avLst/>
          </a:prstGeom>
        </p:spPr>
      </p:pic>
      <p:grpSp>
        <p:nvGrpSpPr>
          <p:cNvPr id="5" name="Group 5"/>
          <p:cNvGrpSpPr/>
          <p:nvPr/>
        </p:nvGrpSpPr>
        <p:grpSpPr>
          <a:xfrm>
            <a:off x="6397711" y="618405"/>
            <a:ext cx="6092166" cy="1940045"/>
            <a:chOff x="0" y="0"/>
            <a:chExt cx="8122888" cy="2586726"/>
          </a:xfrm>
        </p:grpSpPr>
        <p:sp>
          <p:nvSpPr>
            <p:cNvPr id="6" name="TextBox 6"/>
            <p:cNvSpPr txBox="1"/>
            <p:nvPr/>
          </p:nvSpPr>
          <p:spPr>
            <a:xfrm>
              <a:off x="0" y="9525"/>
              <a:ext cx="8122888" cy="1443351"/>
            </a:xfrm>
            <a:prstGeom prst="rect">
              <a:avLst/>
            </a:prstGeom>
          </p:spPr>
          <p:txBody>
            <a:bodyPr lIns="0" tIns="0" rIns="0" bIns="0" rtlCol="0" anchor="t">
              <a:spAutoFit/>
            </a:bodyPr>
            <a:lstStyle/>
            <a:p>
              <a:pPr>
                <a:lnSpc>
                  <a:spcPts val="8640"/>
                </a:lnSpc>
              </a:pPr>
              <a:r>
                <a:rPr lang="en-US" sz="7200">
                  <a:solidFill>
                    <a:srgbClr val="2B2B2B"/>
                  </a:solidFill>
                  <a:latin typeface="Muli Extra Light Bold"/>
                </a:rPr>
                <a:t>Motiefgroepen </a:t>
              </a:r>
            </a:p>
          </p:txBody>
        </p:sp>
        <p:sp>
          <p:nvSpPr>
            <p:cNvPr id="7" name="TextBox 7"/>
            <p:cNvSpPr txBox="1"/>
            <p:nvPr/>
          </p:nvSpPr>
          <p:spPr>
            <a:xfrm>
              <a:off x="0" y="2040930"/>
              <a:ext cx="8122888" cy="545796"/>
            </a:xfrm>
            <a:prstGeom prst="rect">
              <a:avLst/>
            </a:prstGeom>
          </p:spPr>
          <p:txBody>
            <a:bodyPr lIns="0" tIns="0" rIns="0" bIns="0" rtlCol="0" anchor="t">
              <a:spAutoFit/>
            </a:bodyPr>
            <a:lstStyle/>
            <a:p>
              <a:pPr>
                <a:lnSpc>
                  <a:spcPts val="3380"/>
                </a:lnSpc>
              </a:pPr>
              <a:endParaRPr/>
            </a:p>
          </p:txBody>
        </p:sp>
      </p:grpSp>
      <p:sp>
        <p:nvSpPr>
          <p:cNvPr id="8" name="TextBox 8"/>
          <p:cNvSpPr txBox="1"/>
          <p:nvPr/>
        </p:nvSpPr>
        <p:spPr>
          <a:xfrm>
            <a:off x="102749" y="5826701"/>
            <a:ext cx="4343729" cy="2821808"/>
          </a:xfrm>
          <a:prstGeom prst="rect">
            <a:avLst/>
          </a:prstGeom>
        </p:spPr>
        <p:txBody>
          <a:bodyPr lIns="0" tIns="0" rIns="0" bIns="0" rtlCol="0" anchor="t">
            <a:spAutoFit/>
          </a:bodyPr>
          <a:lstStyle/>
          <a:p>
            <a:pPr>
              <a:lnSpc>
                <a:spcPts val="2520"/>
              </a:lnSpc>
            </a:pPr>
            <a:r>
              <a:rPr lang="en-US" sz="1800">
                <a:solidFill>
                  <a:srgbClr val="2B2B2B"/>
                </a:solidFill>
                <a:latin typeface="Open Sans Bold"/>
              </a:rPr>
              <a:t>‘In de vrije natuur kan ik me echt weer even opladen’</a:t>
            </a:r>
          </a:p>
          <a:p>
            <a:pPr>
              <a:lnSpc>
                <a:spcPts val="2520"/>
              </a:lnSpc>
            </a:pPr>
            <a:r>
              <a:rPr lang="en-US" sz="1800">
                <a:solidFill>
                  <a:srgbClr val="2B2B2B"/>
                </a:solidFill>
                <a:latin typeface="Open Sans"/>
              </a:rPr>
              <a:t>Favoriete natuur:</a:t>
            </a:r>
          </a:p>
          <a:p>
            <a:pPr>
              <a:lnSpc>
                <a:spcPts val="2520"/>
              </a:lnSpc>
            </a:pPr>
            <a:r>
              <a:rPr lang="en-US" sz="1800">
                <a:solidFill>
                  <a:srgbClr val="2B2B2B"/>
                </a:solidFill>
                <a:latin typeface="Open Sans"/>
              </a:rPr>
              <a:t>• Passie voor natuur</a:t>
            </a:r>
          </a:p>
          <a:p>
            <a:pPr>
              <a:lnSpc>
                <a:spcPts val="2520"/>
              </a:lnSpc>
            </a:pPr>
            <a:r>
              <a:rPr lang="en-US" sz="1800">
                <a:solidFill>
                  <a:srgbClr val="2B2B2B"/>
                </a:solidFill>
                <a:latin typeface="Open Sans"/>
              </a:rPr>
              <a:t>• Zowel ruige als stille natuur</a:t>
            </a:r>
          </a:p>
          <a:p>
            <a:pPr>
              <a:lnSpc>
                <a:spcPts val="2520"/>
              </a:lnSpc>
            </a:pPr>
            <a:r>
              <a:rPr lang="en-US" sz="1800">
                <a:solidFill>
                  <a:srgbClr val="2B2B2B"/>
                </a:solidFill>
                <a:latin typeface="Open Sans"/>
              </a:rPr>
              <a:t>• Liefst op pad met gelijkgestemden of met kinderen om</a:t>
            </a:r>
          </a:p>
          <a:p>
            <a:pPr>
              <a:lnSpc>
                <a:spcPts val="2520"/>
              </a:lnSpc>
            </a:pPr>
            <a:r>
              <a:rPr lang="en-US" sz="1800">
                <a:solidFill>
                  <a:srgbClr val="2B2B2B"/>
                </a:solidFill>
                <a:latin typeface="Open Sans"/>
              </a:rPr>
              <a:t>de passie te delen</a:t>
            </a:r>
          </a:p>
          <a:p>
            <a:pPr>
              <a:lnSpc>
                <a:spcPts val="2520"/>
              </a:lnSpc>
            </a:pPr>
            <a:r>
              <a:rPr lang="en-US" sz="1800">
                <a:solidFill>
                  <a:srgbClr val="2B2B2B"/>
                </a:solidFill>
                <a:latin typeface="Open Sans"/>
              </a:rPr>
              <a:t>• Geen voorzieningen</a:t>
            </a:r>
          </a:p>
        </p:txBody>
      </p:sp>
      <p:sp>
        <p:nvSpPr>
          <p:cNvPr id="9" name="TextBox 9"/>
          <p:cNvSpPr txBox="1"/>
          <p:nvPr/>
        </p:nvSpPr>
        <p:spPr>
          <a:xfrm>
            <a:off x="4595747" y="5798126"/>
            <a:ext cx="4296551" cy="2487930"/>
          </a:xfrm>
          <a:prstGeom prst="rect">
            <a:avLst/>
          </a:prstGeom>
        </p:spPr>
        <p:txBody>
          <a:bodyPr lIns="0" tIns="0" rIns="0" bIns="0" rtlCol="0" anchor="t">
            <a:spAutoFit/>
          </a:bodyPr>
          <a:lstStyle/>
          <a:p>
            <a:pPr algn="just">
              <a:lnSpc>
                <a:spcPts val="2520"/>
              </a:lnSpc>
            </a:pPr>
            <a:r>
              <a:rPr lang="en-US" sz="1800">
                <a:solidFill>
                  <a:srgbClr val="2B2B2B"/>
                </a:solidFill>
                <a:latin typeface="Open Sans Light Bold"/>
              </a:rPr>
              <a:t>‘‘Wat mooi is moet je behouden!’</a:t>
            </a:r>
          </a:p>
          <a:p>
            <a:pPr algn="just">
              <a:lnSpc>
                <a:spcPts val="2520"/>
              </a:lnSpc>
            </a:pPr>
            <a:r>
              <a:rPr lang="en-US" sz="1800">
                <a:solidFill>
                  <a:srgbClr val="2B2B2B"/>
                </a:solidFill>
                <a:latin typeface="Open Sans Light"/>
              </a:rPr>
              <a:t>Favoriete natuur:</a:t>
            </a:r>
          </a:p>
          <a:p>
            <a:pPr algn="just">
              <a:lnSpc>
                <a:spcPts val="2520"/>
              </a:lnSpc>
            </a:pPr>
            <a:r>
              <a:rPr lang="en-US" sz="1800">
                <a:solidFill>
                  <a:srgbClr val="2B2B2B"/>
                </a:solidFill>
                <a:latin typeface="Open Sans Light"/>
              </a:rPr>
              <a:t>• Natuur is belangrijk</a:t>
            </a:r>
          </a:p>
          <a:p>
            <a:pPr algn="just">
              <a:lnSpc>
                <a:spcPts val="2520"/>
              </a:lnSpc>
            </a:pPr>
            <a:r>
              <a:rPr lang="en-US" sz="1800">
                <a:solidFill>
                  <a:srgbClr val="2B2B2B"/>
                </a:solidFill>
                <a:latin typeface="Open Sans Light"/>
              </a:rPr>
              <a:t>• Toegankelijke natuur waar ze in stilte van kan genieten</a:t>
            </a:r>
          </a:p>
          <a:p>
            <a:pPr algn="just">
              <a:lnSpc>
                <a:spcPts val="2520"/>
              </a:lnSpc>
            </a:pPr>
            <a:r>
              <a:rPr lang="en-US" sz="1800">
                <a:solidFill>
                  <a:srgbClr val="2B2B2B"/>
                </a:solidFill>
                <a:latin typeface="Open Sans Light"/>
              </a:rPr>
              <a:t>• Zoekt de natuur op om er even tussenuit te zijn</a:t>
            </a:r>
          </a:p>
          <a:p>
            <a:pPr algn="just">
              <a:lnSpc>
                <a:spcPts val="2520"/>
              </a:lnSpc>
            </a:pPr>
            <a:r>
              <a:rPr lang="en-US" sz="1800">
                <a:solidFill>
                  <a:srgbClr val="2B2B2B"/>
                </a:solidFill>
                <a:latin typeface="Open Sans Light"/>
              </a:rPr>
              <a:t>• Wil graag wat leren</a:t>
            </a:r>
          </a:p>
        </p:txBody>
      </p:sp>
      <p:sp>
        <p:nvSpPr>
          <p:cNvPr id="10" name="TextBox 10"/>
          <p:cNvSpPr txBox="1"/>
          <p:nvPr/>
        </p:nvSpPr>
        <p:spPr>
          <a:xfrm>
            <a:off x="9144000" y="5824572"/>
            <a:ext cx="4258731" cy="2797492"/>
          </a:xfrm>
          <a:prstGeom prst="rect">
            <a:avLst/>
          </a:prstGeom>
        </p:spPr>
        <p:txBody>
          <a:bodyPr lIns="0" tIns="0" rIns="0" bIns="0" rtlCol="0" anchor="t">
            <a:spAutoFit/>
          </a:bodyPr>
          <a:lstStyle/>
          <a:p>
            <a:pPr algn="just">
              <a:lnSpc>
                <a:spcPts val="2520"/>
              </a:lnSpc>
            </a:pPr>
            <a:r>
              <a:rPr lang="en-US" sz="1800">
                <a:solidFill>
                  <a:srgbClr val="2B2B2B"/>
                </a:solidFill>
                <a:latin typeface="Open Sans Light Bold"/>
              </a:rPr>
              <a:t>‘‘‘Natuur is om je uit te leven’</a:t>
            </a:r>
          </a:p>
          <a:p>
            <a:pPr algn="just">
              <a:lnSpc>
                <a:spcPts val="2520"/>
              </a:lnSpc>
            </a:pPr>
            <a:r>
              <a:rPr lang="en-US" sz="1800">
                <a:solidFill>
                  <a:srgbClr val="2B2B2B"/>
                </a:solidFill>
                <a:latin typeface="Open Sans Light"/>
              </a:rPr>
              <a:t>Favoriete natuur:</a:t>
            </a:r>
          </a:p>
          <a:p>
            <a:pPr algn="just">
              <a:lnSpc>
                <a:spcPts val="2520"/>
              </a:lnSpc>
            </a:pPr>
            <a:r>
              <a:rPr lang="en-US" sz="1800">
                <a:solidFill>
                  <a:srgbClr val="2B2B2B"/>
                </a:solidFill>
                <a:latin typeface="Open Sans Light"/>
              </a:rPr>
              <a:t>• Natuur op zich niet echt belangrijk, wel als decor voor</a:t>
            </a:r>
          </a:p>
          <a:p>
            <a:pPr algn="just">
              <a:lnSpc>
                <a:spcPts val="2520"/>
              </a:lnSpc>
            </a:pPr>
            <a:r>
              <a:rPr lang="en-US" sz="1800">
                <a:solidFill>
                  <a:srgbClr val="2B2B2B"/>
                </a:solidFill>
                <a:latin typeface="Open Sans Light"/>
              </a:rPr>
              <a:t>sportieve activiteiten</a:t>
            </a:r>
          </a:p>
          <a:p>
            <a:pPr algn="just">
              <a:lnSpc>
                <a:spcPts val="2520"/>
              </a:lnSpc>
            </a:pPr>
            <a:r>
              <a:rPr lang="en-US" sz="1800">
                <a:solidFill>
                  <a:srgbClr val="2B2B2B"/>
                </a:solidFill>
                <a:latin typeface="Open Sans Light"/>
              </a:rPr>
              <a:t>•Toegankelijk en rustig,geen last van andere gebruikers</a:t>
            </a:r>
          </a:p>
          <a:p>
            <a:pPr algn="just">
              <a:lnSpc>
                <a:spcPts val="2520"/>
              </a:lnSpc>
            </a:pPr>
            <a:r>
              <a:rPr lang="en-US" sz="1800">
                <a:solidFill>
                  <a:srgbClr val="2B2B2B"/>
                </a:solidFill>
                <a:latin typeface="Open Sans Light"/>
              </a:rPr>
              <a:t>•Fysieke,uitdagingen,spannend, avontuurlijk</a:t>
            </a:r>
          </a:p>
        </p:txBody>
      </p:sp>
      <p:sp>
        <p:nvSpPr>
          <p:cNvPr id="11" name="TextBox 11"/>
          <p:cNvSpPr txBox="1"/>
          <p:nvPr/>
        </p:nvSpPr>
        <p:spPr>
          <a:xfrm>
            <a:off x="13801315" y="5704552"/>
            <a:ext cx="4258731" cy="3107055"/>
          </a:xfrm>
          <a:prstGeom prst="rect">
            <a:avLst/>
          </a:prstGeom>
        </p:spPr>
        <p:txBody>
          <a:bodyPr lIns="0" tIns="0" rIns="0" bIns="0" rtlCol="0" anchor="t">
            <a:spAutoFit/>
          </a:bodyPr>
          <a:lstStyle/>
          <a:p>
            <a:pPr algn="just">
              <a:lnSpc>
                <a:spcPts val="2520"/>
              </a:lnSpc>
            </a:pPr>
            <a:r>
              <a:rPr lang="en-US" sz="1800">
                <a:solidFill>
                  <a:srgbClr val="2B2B2B"/>
                </a:solidFill>
                <a:latin typeface="Open Sans Light Bold"/>
              </a:rPr>
              <a:t>‘‘Met je vrienden is het overal gezellig, ook in de natuur’</a:t>
            </a:r>
          </a:p>
          <a:p>
            <a:pPr algn="just">
              <a:lnSpc>
                <a:spcPts val="2520"/>
              </a:lnSpc>
            </a:pPr>
            <a:r>
              <a:rPr lang="en-US" sz="1800">
                <a:solidFill>
                  <a:srgbClr val="2B2B2B"/>
                </a:solidFill>
                <a:latin typeface="Open Sans Light"/>
              </a:rPr>
              <a:t>Favoriete natuur:</a:t>
            </a:r>
          </a:p>
          <a:p>
            <a:pPr algn="just">
              <a:lnSpc>
                <a:spcPts val="2520"/>
              </a:lnSpc>
            </a:pPr>
            <a:r>
              <a:rPr lang="en-US" sz="1800">
                <a:solidFill>
                  <a:srgbClr val="2B2B2B"/>
                </a:solidFill>
                <a:latin typeface="Open Sans Light"/>
              </a:rPr>
              <a:t>• Gaat het minst vaak naar de natuur</a:t>
            </a:r>
          </a:p>
          <a:p>
            <a:pPr algn="just">
              <a:lnSpc>
                <a:spcPts val="2520"/>
              </a:lnSpc>
            </a:pPr>
            <a:r>
              <a:rPr lang="en-US" sz="1800">
                <a:solidFill>
                  <a:srgbClr val="2B2B2B"/>
                </a:solidFill>
                <a:latin typeface="Open Sans Light"/>
              </a:rPr>
              <a:t>• Natuur is decor</a:t>
            </a:r>
          </a:p>
          <a:p>
            <a:pPr algn="just">
              <a:lnSpc>
                <a:spcPts val="2520"/>
              </a:lnSpc>
            </a:pPr>
            <a:r>
              <a:rPr lang="en-US" sz="1800">
                <a:solidFill>
                  <a:srgbClr val="2B2B2B"/>
                </a:solidFill>
                <a:latin typeface="Open Sans Light"/>
              </a:rPr>
              <a:t>• Gaat naar de natuur om samen op stap te gaan</a:t>
            </a:r>
          </a:p>
          <a:p>
            <a:pPr algn="just">
              <a:lnSpc>
                <a:spcPts val="2520"/>
              </a:lnSpc>
            </a:pPr>
            <a:r>
              <a:rPr lang="en-US" sz="1800">
                <a:solidFill>
                  <a:srgbClr val="2B2B2B"/>
                </a:solidFill>
                <a:latin typeface="Open Sans Light"/>
              </a:rPr>
              <a:t>• Toegankelijke natuur (goed bereikbaar en vindbaar)</a:t>
            </a:r>
          </a:p>
          <a:p>
            <a:pPr algn="just">
              <a:lnSpc>
                <a:spcPts val="2520"/>
              </a:lnSpc>
            </a:pPr>
            <a:r>
              <a:rPr lang="en-US" sz="1800">
                <a:solidFill>
                  <a:srgbClr val="2B2B2B"/>
                </a:solidFill>
                <a:latin typeface="Open Sans Light"/>
              </a:rPr>
              <a:t>met veel voorzieningen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661437" y="1938230"/>
            <a:ext cx="11052655" cy="6410540"/>
          </a:xfrm>
          <a:prstGeom prst="rect">
            <a:avLst/>
          </a:prstGeom>
        </p:spPr>
      </p:pic>
      <p:grpSp>
        <p:nvGrpSpPr>
          <p:cNvPr id="3" name="Group 3"/>
          <p:cNvGrpSpPr/>
          <p:nvPr/>
        </p:nvGrpSpPr>
        <p:grpSpPr>
          <a:xfrm>
            <a:off x="10756462" y="2960313"/>
            <a:ext cx="6342055" cy="6740478"/>
            <a:chOff x="0" y="0"/>
            <a:chExt cx="8456074" cy="8987304"/>
          </a:xfrm>
        </p:grpSpPr>
        <p:sp>
          <p:nvSpPr>
            <p:cNvPr id="4" name="TextBox 4"/>
            <p:cNvSpPr txBox="1"/>
            <p:nvPr/>
          </p:nvSpPr>
          <p:spPr>
            <a:xfrm>
              <a:off x="0" y="0"/>
              <a:ext cx="8456074" cy="1444627"/>
            </a:xfrm>
            <a:prstGeom prst="rect">
              <a:avLst/>
            </a:prstGeom>
          </p:spPr>
          <p:txBody>
            <a:bodyPr lIns="0" tIns="0" rIns="0" bIns="0" rtlCol="0" anchor="t">
              <a:spAutoFit/>
            </a:bodyPr>
            <a:lstStyle/>
            <a:p>
              <a:pPr algn="ctr">
                <a:lnSpc>
                  <a:spcPts val="8590"/>
                </a:lnSpc>
              </a:pPr>
              <a:r>
                <a:rPr lang="en-US" sz="7159">
                  <a:solidFill>
                    <a:srgbClr val="2B2B2B"/>
                  </a:solidFill>
                  <a:latin typeface="Muli Extra Light Bold"/>
                </a:rPr>
                <a:t>Social media </a:t>
              </a:r>
            </a:p>
          </p:txBody>
        </p:sp>
        <p:sp>
          <p:nvSpPr>
            <p:cNvPr id="5" name="TextBox 5"/>
            <p:cNvSpPr txBox="1"/>
            <p:nvPr/>
          </p:nvSpPr>
          <p:spPr>
            <a:xfrm>
              <a:off x="0" y="1806419"/>
              <a:ext cx="8456074" cy="552330"/>
            </a:xfrm>
            <a:prstGeom prst="rect">
              <a:avLst/>
            </a:prstGeom>
          </p:spPr>
          <p:txBody>
            <a:bodyPr lIns="0" tIns="0" rIns="0" bIns="0" rtlCol="0" anchor="t">
              <a:spAutoFit/>
            </a:bodyPr>
            <a:lstStyle/>
            <a:p>
              <a:pPr algn="ctr">
                <a:lnSpc>
                  <a:spcPts val="3360"/>
                </a:lnSpc>
              </a:pPr>
              <a:endParaRPr/>
            </a:p>
          </p:txBody>
        </p:sp>
        <p:sp>
          <p:nvSpPr>
            <p:cNvPr id="6" name="TextBox 6"/>
            <p:cNvSpPr txBox="1"/>
            <p:nvPr/>
          </p:nvSpPr>
          <p:spPr>
            <a:xfrm>
              <a:off x="0" y="3961263"/>
              <a:ext cx="8456074" cy="518067"/>
            </a:xfrm>
            <a:prstGeom prst="rect">
              <a:avLst/>
            </a:prstGeom>
          </p:spPr>
          <p:txBody>
            <a:bodyPr lIns="0" tIns="0" rIns="0" bIns="0" rtlCol="0" anchor="t">
              <a:spAutoFit/>
            </a:bodyPr>
            <a:lstStyle/>
            <a:p>
              <a:pPr algn="ctr">
                <a:lnSpc>
                  <a:spcPts val="3340"/>
                </a:lnSpc>
              </a:pPr>
              <a:endParaRPr/>
            </a:p>
          </p:txBody>
        </p:sp>
        <p:sp>
          <p:nvSpPr>
            <p:cNvPr id="7" name="TextBox 7"/>
            <p:cNvSpPr txBox="1"/>
            <p:nvPr/>
          </p:nvSpPr>
          <p:spPr>
            <a:xfrm>
              <a:off x="0" y="4691418"/>
              <a:ext cx="8456074" cy="476539"/>
            </a:xfrm>
            <a:prstGeom prst="rect">
              <a:avLst/>
            </a:prstGeom>
          </p:spPr>
          <p:txBody>
            <a:bodyPr lIns="0" tIns="0" rIns="0" bIns="0" rtlCol="0" anchor="t">
              <a:spAutoFit/>
            </a:bodyPr>
            <a:lstStyle/>
            <a:p>
              <a:pPr algn="ctr">
                <a:lnSpc>
                  <a:spcPts val="3132"/>
                </a:lnSpc>
              </a:pPr>
              <a:endParaRPr/>
            </a:p>
          </p:txBody>
        </p:sp>
        <p:sp>
          <p:nvSpPr>
            <p:cNvPr id="8" name="TextBox 8"/>
            <p:cNvSpPr txBox="1"/>
            <p:nvPr/>
          </p:nvSpPr>
          <p:spPr>
            <a:xfrm>
              <a:off x="0" y="5870937"/>
              <a:ext cx="8456074" cy="518067"/>
            </a:xfrm>
            <a:prstGeom prst="rect">
              <a:avLst/>
            </a:prstGeom>
          </p:spPr>
          <p:txBody>
            <a:bodyPr lIns="0" tIns="0" rIns="0" bIns="0" rtlCol="0" anchor="t">
              <a:spAutoFit/>
            </a:bodyPr>
            <a:lstStyle/>
            <a:p>
              <a:pPr algn="ctr">
                <a:lnSpc>
                  <a:spcPts val="3340"/>
                </a:lnSpc>
              </a:pPr>
              <a:endParaRPr/>
            </a:p>
          </p:txBody>
        </p:sp>
        <p:sp>
          <p:nvSpPr>
            <p:cNvPr id="9" name="TextBox 9"/>
            <p:cNvSpPr txBox="1"/>
            <p:nvPr/>
          </p:nvSpPr>
          <p:spPr>
            <a:xfrm>
              <a:off x="0" y="6601091"/>
              <a:ext cx="8456074" cy="476539"/>
            </a:xfrm>
            <a:prstGeom prst="rect">
              <a:avLst/>
            </a:prstGeom>
          </p:spPr>
          <p:txBody>
            <a:bodyPr lIns="0" tIns="0" rIns="0" bIns="0" rtlCol="0" anchor="t">
              <a:spAutoFit/>
            </a:bodyPr>
            <a:lstStyle/>
            <a:p>
              <a:pPr algn="ctr">
                <a:lnSpc>
                  <a:spcPts val="3132"/>
                </a:lnSpc>
              </a:pPr>
              <a:endParaRPr/>
            </a:p>
          </p:txBody>
        </p:sp>
        <p:sp>
          <p:nvSpPr>
            <p:cNvPr id="10" name="TextBox 10"/>
            <p:cNvSpPr txBox="1"/>
            <p:nvPr/>
          </p:nvSpPr>
          <p:spPr>
            <a:xfrm>
              <a:off x="0" y="7780610"/>
              <a:ext cx="8456074" cy="518067"/>
            </a:xfrm>
            <a:prstGeom prst="rect">
              <a:avLst/>
            </a:prstGeom>
          </p:spPr>
          <p:txBody>
            <a:bodyPr lIns="0" tIns="0" rIns="0" bIns="0" rtlCol="0" anchor="t">
              <a:spAutoFit/>
            </a:bodyPr>
            <a:lstStyle/>
            <a:p>
              <a:pPr algn="ctr">
                <a:lnSpc>
                  <a:spcPts val="3340"/>
                </a:lnSpc>
              </a:pPr>
              <a:endParaRPr/>
            </a:p>
          </p:txBody>
        </p:sp>
        <p:sp>
          <p:nvSpPr>
            <p:cNvPr id="11" name="TextBox 11"/>
            <p:cNvSpPr txBox="1"/>
            <p:nvPr/>
          </p:nvSpPr>
          <p:spPr>
            <a:xfrm>
              <a:off x="0" y="8510765"/>
              <a:ext cx="8456074" cy="476539"/>
            </a:xfrm>
            <a:prstGeom prst="rect">
              <a:avLst/>
            </a:prstGeom>
          </p:spPr>
          <p:txBody>
            <a:bodyPr lIns="0" tIns="0" rIns="0" bIns="0" rtlCol="0" anchor="t">
              <a:spAutoFit/>
            </a:bodyPr>
            <a:lstStyle/>
            <a:p>
              <a:pPr algn="ctr">
                <a:lnSpc>
                  <a:spcPts val="3132"/>
                </a:lnSpc>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919254" y="-1893603"/>
            <a:ext cx="4333296" cy="4333296"/>
          </a:xfrm>
          <a:prstGeom prst="rect">
            <a:avLst/>
          </a:prstGeom>
        </p:spPr>
      </p:pic>
      <p:pic>
        <p:nvPicPr>
          <p:cNvPr id="3" name="Picture 3"/>
          <p:cNvPicPr>
            <a:picLocks noChangeAspect="1"/>
          </p:cNvPicPr>
          <p:nvPr/>
        </p:nvPicPr>
        <p:blipFill>
          <a:blip r:embed="rId2"/>
          <a:srcRect/>
          <a:stretch>
            <a:fillRect/>
          </a:stretch>
        </p:blipFill>
        <p:spPr>
          <a:xfrm>
            <a:off x="12778745" y="8683725"/>
            <a:ext cx="4333296" cy="4333296"/>
          </a:xfrm>
          <a:prstGeom prst="rect">
            <a:avLst/>
          </a:prstGeom>
        </p:spPr>
      </p:pic>
      <p:pic>
        <p:nvPicPr>
          <p:cNvPr id="4" name="Picture 4"/>
          <p:cNvPicPr>
            <a:picLocks noChangeAspect="1"/>
          </p:cNvPicPr>
          <p:nvPr/>
        </p:nvPicPr>
        <p:blipFill>
          <a:blip r:embed="rId3"/>
          <a:srcRect l="37719" t="13498" r="24553" b="5577"/>
          <a:stretch>
            <a:fillRect/>
          </a:stretch>
        </p:blipFill>
        <p:spPr>
          <a:xfrm>
            <a:off x="618755" y="1751046"/>
            <a:ext cx="5895840" cy="7110145"/>
          </a:xfrm>
          <a:prstGeom prst="rect">
            <a:avLst/>
          </a:prstGeom>
        </p:spPr>
      </p:pic>
      <p:pic>
        <p:nvPicPr>
          <p:cNvPr id="5" name="Picture 5"/>
          <p:cNvPicPr>
            <a:picLocks noChangeAspect="1"/>
          </p:cNvPicPr>
          <p:nvPr/>
        </p:nvPicPr>
        <p:blipFill>
          <a:blip r:embed="rId4"/>
          <a:srcRect/>
          <a:stretch>
            <a:fillRect/>
          </a:stretch>
        </p:blipFill>
        <p:spPr>
          <a:xfrm>
            <a:off x="6147445" y="8176942"/>
            <a:ext cx="1013566" cy="1013566"/>
          </a:xfrm>
          <a:prstGeom prst="rect">
            <a:avLst/>
          </a:prstGeom>
        </p:spPr>
      </p:pic>
      <p:pic>
        <p:nvPicPr>
          <p:cNvPr id="6" name="Picture 6"/>
          <p:cNvPicPr>
            <a:picLocks noChangeAspect="1"/>
          </p:cNvPicPr>
          <p:nvPr/>
        </p:nvPicPr>
        <p:blipFill>
          <a:blip r:embed="rId5"/>
          <a:srcRect l="28686" t="12867" r="30956" b="5817"/>
          <a:stretch>
            <a:fillRect/>
          </a:stretch>
        </p:blipFill>
        <p:spPr>
          <a:xfrm>
            <a:off x="7520301" y="1701839"/>
            <a:ext cx="6363255" cy="7208559"/>
          </a:xfrm>
          <a:prstGeom prst="rect">
            <a:avLst/>
          </a:prstGeom>
        </p:spPr>
      </p:pic>
      <p:pic>
        <p:nvPicPr>
          <p:cNvPr id="7" name="Picture 7"/>
          <p:cNvPicPr>
            <a:picLocks noChangeAspect="1"/>
          </p:cNvPicPr>
          <p:nvPr/>
        </p:nvPicPr>
        <p:blipFill>
          <a:blip r:embed="rId6"/>
          <a:srcRect/>
          <a:stretch>
            <a:fillRect/>
          </a:stretch>
        </p:blipFill>
        <p:spPr>
          <a:xfrm>
            <a:off x="13318223" y="8078343"/>
            <a:ext cx="1130667" cy="1112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919254" y="-1893603"/>
            <a:ext cx="4333296" cy="4333296"/>
          </a:xfrm>
          <a:prstGeom prst="rect">
            <a:avLst/>
          </a:prstGeom>
        </p:spPr>
      </p:pic>
      <p:pic>
        <p:nvPicPr>
          <p:cNvPr id="3" name="Picture 3"/>
          <p:cNvPicPr>
            <a:picLocks noChangeAspect="1"/>
          </p:cNvPicPr>
          <p:nvPr/>
        </p:nvPicPr>
        <p:blipFill>
          <a:blip r:embed="rId2"/>
          <a:srcRect/>
          <a:stretch>
            <a:fillRect/>
          </a:stretch>
        </p:blipFill>
        <p:spPr>
          <a:xfrm>
            <a:off x="12778745" y="8683725"/>
            <a:ext cx="4333296" cy="4333296"/>
          </a:xfrm>
          <a:prstGeom prst="rect">
            <a:avLst/>
          </a:prstGeom>
        </p:spPr>
      </p:pic>
      <p:pic>
        <p:nvPicPr>
          <p:cNvPr id="4" name="Picture 4"/>
          <p:cNvPicPr>
            <a:picLocks noChangeAspect="1"/>
          </p:cNvPicPr>
          <p:nvPr/>
        </p:nvPicPr>
        <p:blipFill>
          <a:blip r:embed="rId3"/>
          <a:srcRect l="20496" t="12883" r="20383" b="6596"/>
          <a:stretch>
            <a:fillRect/>
          </a:stretch>
        </p:blipFill>
        <p:spPr>
          <a:xfrm>
            <a:off x="0" y="0"/>
            <a:ext cx="8965167" cy="6865015"/>
          </a:xfrm>
          <a:prstGeom prst="rect">
            <a:avLst/>
          </a:prstGeom>
        </p:spPr>
      </p:pic>
      <p:pic>
        <p:nvPicPr>
          <p:cNvPr id="5" name="Picture 5"/>
          <p:cNvPicPr>
            <a:picLocks noChangeAspect="1"/>
          </p:cNvPicPr>
          <p:nvPr/>
        </p:nvPicPr>
        <p:blipFill>
          <a:blip r:embed="rId4"/>
          <a:srcRect/>
          <a:stretch>
            <a:fillRect/>
          </a:stretch>
        </p:blipFill>
        <p:spPr>
          <a:xfrm>
            <a:off x="8093555" y="6192769"/>
            <a:ext cx="1145936" cy="1145936"/>
          </a:xfrm>
          <a:prstGeom prst="rect">
            <a:avLst/>
          </a:prstGeom>
        </p:spPr>
      </p:pic>
      <p:pic>
        <p:nvPicPr>
          <p:cNvPr id="6" name="Picture 6"/>
          <p:cNvPicPr>
            <a:picLocks noChangeAspect="1"/>
          </p:cNvPicPr>
          <p:nvPr/>
        </p:nvPicPr>
        <p:blipFill>
          <a:blip r:embed="rId5"/>
          <a:srcRect l="24815" t="8247" r="26042" b="10436"/>
          <a:stretch>
            <a:fillRect/>
          </a:stretch>
        </p:blipFill>
        <p:spPr>
          <a:xfrm>
            <a:off x="10142568" y="2439693"/>
            <a:ext cx="7414075" cy="6897336"/>
          </a:xfrm>
          <a:prstGeom prst="rect">
            <a:avLst/>
          </a:prstGeom>
        </p:spPr>
      </p:pic>
      <p:pic>
        <p:nvPicPr>
          <p:cNvPr id="7" name="Picture 7"/>
          <p:cNvPicPr>
            <a:picLocks noChangeAspect="1"/>
          </p:cNvPicPr>
          <p:nvPr/>
        </p:nvPicPr>
        <p:blipFill>
          <a:blip r:embed="rId6"/>
          <a:srcRect/>
          <a:stretch>
            <a:fillRect/>
          </a:stretch>
        </p:blipFill>
        <p:spPr>
          <a:xfrm>
            <a:off x="9735990" y="8392034"/>
            <a:ext cx="1242349" cy="1242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5929456" y="1028700"/>
            <a:ext cx="6429088" cy="4862035"/>
            <a:chOff x="0" y="0"/>
            <a:chExt cx="8572118" cy="6482713"/>
          </a:xfrm>
        </p:grpSpPr>
        <p:sp>
          <p:nvSpPr>
            <p:cNvPr id="3" name="TextBox 3"/>
            <p:cNvSpPr txBox="1"/>
            <p:nvPr/>
          </p:nvSpPr>
          <p:spPr>
            <a:xfrm>
              <a:off x="7894490" y="2916430"/>
              <a:ext cx="677627" cy="836542"/>
            </a:xfrm>
            <a:prstGeom prst="rect">
              <a:avLst/>
            </a:prstGeom>
          </p:spPr>
          <p:txBody>
            <a:bodyPr lIns="0" tIns="0" rIns="0" bIns="0" rtlCol="0" anchor="t">
              <a:spAutoFit/>
            </a:bodyPr>
            <a:lstStyle/>
            <a:p>
              <a:pPr algn="ctr">
                <a:lnSpc>
                  <a:spcPts val="2520"/>
                </a:lnSpc>
              </a:pPr>
              <a:r>
                <a:rPr lang="en-US" sz="1800">
                  <a:solidFill>
                    <a:srgbClr val="000000"/>
                  </a:solidFill>
                  <a:latin typeface="Arimo"/>
                </a:rPr>
                <a:t>Man </a:t>
              </a:r>
            </a:p>
            <a:p>
              <a:pPr algn="ctr">
                <a:lnSpc>
                  <a:spcPts val="2520"/>
                </a:lnSpc>
              </a:pPr>
              <a:r>
                <a:rPr lang="en-US" sz="1800">
                  <a:solidFill>
                    <a:srgbClr val="000000"/>
                  </a:solidFill>
                  <a:latin typeface="Arimo"/>
                </a:rPr>
                <a:t>51%</a:t>
              </a:r>
            </a:p>
          </p:txBody>
        </p:sp>
        <p:sp>
          <p:nvSpPr>
            <p:cNvPr id="4" name="TextBox 4"/>
            <p:cNvSpPr txBox="1"/>
            <p:nvPr/>
          </p:nvSpPr>
          <p:spPr>
            <a:xfrm>
              <a:off x="0" y="2672592"/>
              <a:ext cx="948522" cy="836542"/>
            </a:xfrm>
            <a:prstGeom prst="rect">
              <a:avLst/>
            </a:prstGeom>
          </p:spPr>
          <p:txBody>
            <a:bodyPr lIns="0" tIns="0" rIns="0" bIns="0" rtlCol="0" anchor="t">
              <a:spAutoFit/>
            </a:bodyPr>
            <a:lstStyle/>
            <a:p>
              <a:pPr algn="ctr">
                <a:lnSpc>
                  <a:spcPts val="2520"/>
                </a:lnSpc>
              </a:pPr>
              <a:r>
                <a:rPr lang="en-US" sz="1800">
                  <a:solidFill>
                    <a:srgbClr val="000000"/>
                  </a:solidFill>
                  <a:latin typeface="Arimo"/>
                </a:rPr>
                <a:t>Vrouw </a:t>
              </a:r>
            </a:p>
            <a:p>
              <a:pPr algn="ctr">
                <a:lnSpc>
                  <a:spcPts val="2520"/>
                </a:lnSpc>
              </a:pPr>
              <a:r>
                <a:rPr lang="en-US" sz="1800">
                  <a:solidFill>
                    <a:srgbClr val="000000"/>
                  </a:solidFill>
                  <a:latin typeface="Arimo"/>
                </a:rPr>
                <a:t>49%</a:t>
              </a:r>
            </a:p>
          </p:txBody>
        </p:sp>
        <p:grpSp>
          <p:nvGrpSpPr>
            <p:cNvPr id="5" name="Group 5"/>
            <p:cNvGrpSpPr>
              <a:grpSpLocks noChangeAspect="1"/>
            </p:cNvGrpSpPr>
            <p:nvPr/>
          </p:nvGrpSpPr>
          <p:grpSpPr>
            <a:xfrm>
              <a:off x="1112426" y="0"/>
              <a:ext cx="6482713" cy="6482713"/>
              <a:chOff x="0" y="0"/>
              <a:chExt cx="2540000" cy="2540000"/>
            </a:xfrm>
          </p:grpSpPr>
          <p:sp>
            <p:nvSpPr>
              <p:cNvPr id="6" name="Freeform 6"/>
              <p:cNvSpPr/>
              <p:nvPr/>
            </p:nvSpPr>
            <p:spPr>
              <a:xfrm>
                <a:off x="1127007" y="0"/>
                <a:ext cx="1485864" cy="2584937"/>
              </a:xfrm>
              <a:custGeom>
                <a:avLst/>
                <a:gdLst/>
                <a:ahLst/>
                <a:cxnLst/>
                <a:rect l="l" t="t" r="r" b="b"/>
                <a:pathLst>
                  <a:path w="1485864" h="2584937">
                    <a:moveTo>
                      <a:pt x="142993" y="0"/>
                    </a:moveTo>
                    <a:cubicBezTo>
                      <a:pt x="613829" y="0"/>
                      <a:pt x="1046026" y="260486"/>
                      <a:pt x="1265945" y="676805"/>
                    </a:cubicBezTo>
                    <a:cubicBezTo>
                      <a:pt x="1485864" y="1093125"/>
                      <a:pt x="1457410" y="1596948"/>
                      <a:pt x="1192015" y="1985859"/>
                    </a:cubicBezTo>
                    <a:cubicBezTo>
                      <a:pt x="926620" y="2374770"/>
                      <a:pt x="467842" y="2584937"/>
                      <a:pt x="0" y="2531924"/>
                    </a:cubicBezTo>
                    <a:lnTo>
                      <a:pt x="142993" y="1270000"/>
                    </a:lnTo>
                    <a:close/>
                  </a:path>
                </a:pathLst>
              </a:custGeom>
              <a:solidFill>
                <a:srgbClr val="5CE1E6"/>
              </a:solidFill>
            </p:spPr>
          </p:sp>
          <p:sp>
            <p:nvSpPr>
              <p:cNvPr id="7" name="Freeform 7"/>
              <p:cNvSpPr/>
              <p:nvPr/>
            </p:nvSpPr>
            <p:spPr>
              <a:xfrm>
                <a:off x="-20884" y="0"/>
                <a:ext cx="1290884" cy="2537494"/>
              </a:xfrm>
              <a:custGeom>
                <a:avLst/>
                <a:gdLst/>
                <a:ahLst/>
                <a:cxnLst/>
                <a:rect l="l" t="t" r="r" b="b"/>
                <a:pathLst>
                  <a:path w="1290884" h="2537494">
                    <a:moveTo>
                      <a:pt x="1211140" y="2537494"/>
                    </a:moveTo>
                    <a:cubicBezTo>
                      <a:pt x="526647" y="2494429"/>
                      <a:pt x="0" y="1915681"/>
                      <a:pt x="21509" y="1230172"/>
                    </a:cubicBezTo>
                    <a:cubicBezTo>
                      <a:pt x="43017" y="544663"/>
                      <a:pt x="604911" y="69"/>
                      <a:pt x="1290757" y="0"/>
                    </a:cubicBezTo>
                    <a:lnTo>
                      <a:pt x="1290884" y="1270000"/>
                    </a:lnTo>
                    <a:close/>
                  </a:path>
                </a:pathLst>
              </a:custGeom>
              <a:solidFill>
                <a:srgbClr val="2BB4D4"/>
              </a:solidFill>
            </p:spPr>
          </p:sp>
          <p:sp>
            <p:nvSpPr>
              <p:cNvPr id="8" name="Freeform 8"/>
              <p:cNvSpPr/>
              <p:nvPr/>
            </p:nvSpPr>
            <p:spPr>
              <a:xfrm>
                <a:off x="1270000" y="0"/>
                <a:ext cx="127" cy="1270000"/>
              </a:xfrm>
              <a:custGeom>
                <a:avLst/>
                <a:gdLst/>
                <a:ahLst/>
                <a:cxnLst/>
                <a:rect l="l" t="t" r="r" b="b"/>
                <a:pathLst>
                  <a:path w="127" h="1270000">
                    <a:moveTo>
                      <a:pt x="0" y="0"/>
                    </a:moveTo>
                    <a:cubicBezTo>
                      <a:pt x="42" y="0"/>
                      <a:pt x="85" y="0"/>
                      <a:pt x="127" y="0"/>
                    </a:cubicBezTo>
                    <a:lnTo>
                      <a:pt x="0" y="1270000"/>
                    </a:lnTo>
                    <a:close/>
                  </a:path>
                </a:pathLst>
              </a:custGeom>
              <a:solidFill>
                <a:srgbClr val="1787BA"/>
              </a:solidFill>
            </p:spPr>
          </p:sp>
        </p:grpSp>
      </p:grpSp>
      <p:pic>
        <p:nvPicPr>
          <p:cNvPr id="9" name="Picture 9"/>
          <p:cNvPicPr>
            <a:picLocks noChangeAspect="1"/>
          </p:cNvPicPr>
          <p:nvPr/>
        </p:nvPicPr>
        <p:blipFill>
          <a:blip r:embed="rId2"/>
          <a:srcRect/>
          <a:stretch>
            <a:fillRect/>
          </a:stretch>
        </p:blipFill>
        <p:spPr>
          <a:xfrm>
            <a:off x="14655527" y="1028700"/>
            <a:ext cx="1439041" cy="1439041"/>
          </a:xfrm>
          <a:prstGeom prst="rect">
            <a:avLst/>
          </a:prstGeom>
        </p:spPr>
      </p:pic>
      <p:grpSp>
        <p:nvGrpSpPr>
          <p:cNvPr id="10" name="Group 10"/>
          <p:cNvGrpSpPr/>
          <p:nvPr/>
        </p:nvGrpSpPr>
        <p:grpSpPr>
          <a:xfrm>
            <a:off x="291212" y="2712482"/>
            <a:ext cx="4397822" cy="2838524"/>
            <a:chOff x="0" y="0"/>
            <a:chExt cx="5863763" cy="3784698"/>
          </a:xfrm>
        </p:grpSpPr>
        <p:sp>
          <p:nvSpPr>
            <p:cNvPr id="11" name="TextBox 11"/>
            <p:cNvSpPr txBox="1"/>
            <p:nvPr/>
          </p:nvSpPr>
          <p:spPr>
            <a:xfrm>
              <a:off x="0" y="-47625"/>
              <a:ext cx="5863763" cy="601404"/>
            </a:xfrm>
            <a:prstGeom prst="rect">
              <a:avLst/>
            </a:prstGeom>
          </p:spPr>
          <p:txBody>
            <a:bodyPr lIns="0" tIns="0" rIns="0" bIns="0" rtlCol="0" anchor="t">
              <a:spAutoFit/>
            </a:bodyPr>
            <a:lstStyle/>
            <a:p>
              <a:pPr algn="ctr">
                <a:lnSpc>
                  <a:spcPts val="3920"/>
                </a:lnSpc>
              </a:pPr>
              <a:r>
                <a:rPr lang="en-US" sz="2800">
                  <a:solidFill>
                    <a:srgbClr val="2B2B2B"/>
                  </a:solidFill>
                  <a:latin typeface="Muli Regular Bold"/>
                </a:rPr>
                <a:t>Instagram </a:t>
              </a:r>
            </a:p>
          </p:txBody>
        </p:sp>
        <p:sp>
          <p:nvSpPr>
            <p:cNvPr id="12" name="TextBox 12"/>
            <p:cNvSpPr txBox="1"/>
            <p:nvPr/>
          </p:nvSpPr>
          <p:spPr>
            <a:xfrm>
              <a:off x="0" y="846834"/>
              <a:ext cx="5863763" cy="2937865"/>
            </a:xfrm>
            <a:prstGeom prst="rect">
              <a:avLst/>
            </a:prstGeom>
          </p:spPr>
          <p:txBody>
            <a:bodyPr lIns="0" tIns="0" rIns="0" bIns="0" rtlCol="0" anchor="t">
              <a:spAutoFit/>
            </a:bodyPr>
            <a:lstStyle/>
            <a:p>
              <a:pPr algn="ctr">
                <a:lnSpc>
                  <a:spcPts val="3600"/>
                </a:lnSpc>
              </a:pPr>
              <a:r>
                <a:rPr lang="en-US" sz="2400" dirty="0" err="1">
                  <a:solidFill>
                    <a:srgbClr val="2B2B2B"/>
                  </a:solidFill>
                  <a:latin typeface="Muli Regular"/>
                </a:rPr>
                <a:t>Volger</a:t>
              </a:r>
              <a:r>
                <a:rPr lang="en-US" sz="2400" dirty="0">
                  <a:solidFill>
                    <a:srgbClr val="2B2B2B"/>
                  </a:solidFill>
                  <a:latin typeface="Muli Regular"/>
                </a:rPr>
                <a:t>: 689</a:t>
              </a:r>
            </a:p>
            <a:p>
              <a:pPr algn="ctr">
                <a:lnSpc>
                  <a:spcPts val="3600"/>
                </a:lnSpc>
              </a:pPr>
              <a:r>
                <a:rPr lang="en-US" sz="2400" dirty="0" err="1">
                  <a:solidFill>
                    <a:srgbClr val="2B2B2B"/>
                  </a:solidFill>
                  <a:latin typeface="Muli Regular"/>
                </a:rPr>
                <a:t>Meeste</a:t>
              </a:r>
              <a:r>
                <a:rPr lang="en-US" sz="2400" dirty="0">
                  <a:solidFill>
                    <a:srgbClr val="2B2B2B"/>
                  </a:solidFill>
                  <a:latin typeface="Muli Regular"/>
                </a:rPr>
                <a:t> activiteiten:18:00</a:t>
              </a:r>
            </a:p>
            <a:p>
              <a:pPr algn="ctr">
                <a:lnSpc>
                  <a:spcPts val="3600"/>
                </a:lnSpc>
              </a:pPr>
              <a:r>
                <a:rPr lang="en-US" sz="2400" dirty="0" err="1">
                  <a:solidFill>
                    <a:srgbClr val="2B2B2B"/>
                  </a:solidFill>
                  <a:latin typeface="Muli Regular"/>
                </a:rPr>
                <a:t>Locatie</a:t>
              </a:r>
              <a:r>
                <a:rPr lang="en-US" sz="2400" dirty="0">
                  <a:solidFill>
                    <a:srgbClr val="2B2B2B"/>
                  </a:solidFill>
                  <a:latin typeface="Muli Regular"/>
                </a:rPr>
                <a:t>: Amsterdam</a:t>
              </a:r>
            </a:p>
            <a:p>
              <a:pPr algn="ctr">
                <a:lnSpc>
                  <a:spcPts val="3600"/>
                </a:lnSpc>
              </a:pPr>
              <a:r>
                <a:rPr lang="en-US" sz="2400" dirty="0" err="1">
                  <a:solidFill>
                    <a:srgbClr val="2B2B2B"/>
                  </a:solidFill>
                  <a:latin typeface="Muli Regular"/>
                </a:rPr>
                <a:t>Leeftijd</a:t>
              </a:r>
              <a:r>
                <a:rPr lang="en-US" sz="2400" dirty="0">
                  <a:solidFill>
                    <a:srgbClr val="2B2B2B"/>
                  </a:solidFill>
                  <a:latin typeface="Muli Regular"/>
                </a:rPr>
                <a:t> : </a:t>
              </a:r>
            </a:p>
            <a:p>
              <a:pPr algn="ctr">
                <a:lnSpc>
                  <a:spcPts val="3600"/>
                </a:lnSpc>
              </a:pPr>
              <a:endParaRPr lang="en-US" sz="2400" dirty="0">
                <a:solidFill>
                  <a:srgbClr val="2B2B2B"/>
                </a:solidFill>
                <a:latin typeface="Muli Regular"/>
              </a:endParaRPr>
            </a:p>
          </p:txBody>
        </p:sp>
      </p:grpSp>
      <p:grpSp>
        <p:nvGrpSpPr>
          <p:cNvPr id="13" name="Group 13"/>
          <p:cNvGrpSpPr/>
          <p:nvPr/>
        </p:nvGrpSpPr>
        <p:grpSpPr>
          <a:xfrm>
            <a:off x="318689" y="5611493"/>
            <a:ext cx="4316348" cy="3696893"/>
            <a:chOff x="-404835" y="-201724"/>
            <a:chExt cx="5755130" cy="4929191"/>
          </a:xfrm>
        </p:grpSpPr>
        <p:grpSp>
          <p:nvGrpSpPr>
            <p:cNvPr id="14" name="Group 14"/>
            <p:cNvGrpSpPr>
              <a:grpSpLocks noChangeAspect="1"/>
            </p:cNvGrpSpPr>
            <p:nvPr/>
          </p:nvGrpSpPr>
          <p:grpSpPr>
            <a:xfrm>
              <a:off x="856526" y="0"/>
              <a:ext cx="4329000" cy="4329000"/>
              <a:chOff x="0" y="0"/>
              <a:chExt cx="10287000" cy="10287000"/>
            </a:xfrm>
          </p:grpSpPr>
          <p:sp>
            <p:nvSpPr>
              <p:cNvPr id="15" name="Freeform 15"/>
              <p:cNvSpPr/>
              <p:nvPr/>
            </p:nvSpPr>
            <p:spPr>
              <a:xfrm>
                <a:off x="-6350" y="0"/>
                <a:ext cx="10299700" cy="10287000"/>
              </a:xfrm>
              <a:custGeom>
                <a:avLst/>
                <a:gdLst/>
                <a:ahLst/>
                <a:cxnLst/>
                <a:rect l="l" t="t" r="r" b="b"/>
                <a:pathLst>
                  <a:path w="10299700" h="10287000">
                    <a:moveTo>
                      <a:pt x="0" y="0"/>
                    </a:moveTo>
                    <a:lnTo>
                      <a:pt x="12700" y="0"/>
                    </a:lnTo>
                    <a:lnTo>
                      <a:pt x="12700" y="10287000"/>
                    </a:lnTo>
                    <a:lnTo>
                      <a:pt x="0" y="10287000"/>
                    </a:lnTo>
                    <a:close/>
                    <a:moveTo>
                      <a:pt x="2057400" y="0"/>
                    </a:moveTo>
                    <a:lnTo>
                      <a:pt x="2070100" y="0"/>
                    </a:lnTo>
                    <a:lnTo>
                      <a:pt x="2070100" y="10287000"/>
                    </a:lnTo>
                    <a:lnTo>
                      <a:pt x="2057400" y="10287000"/>
                    </a:lnTo>
                    <a:close/>
                    <a:moveTo>
                      <a:pt x="4114800" y="0"/>
                    </a:moveTo>
                    <a:lnTo>
                      <a:pt x="4127500" y="0"/>
                    </a:lnTo>
                    <a:lnTo>
                      <a:pt x="4127500" y="10287000"/>
                    </a:lnTo>
                    <a:lnTo>
                      <a:pt x="4114800" y="10287000"/>
                    </a:lnTo>
                    <a:close/>
                    <a:moveTo>
                      <a:pt x="6172200" y="0"/>
                    </a:moveTo>
                    <a:lnTo>
                      <a:pt x="6184900" y="0"/>
                    </a:lnTo>
                    <a:lnTo>
                      <a:pt x="6184900" y="10287000"/>
                    </a:lnTo>
                    <a:lnTo>
                      <a:pt x="6172200" y="10287000"/>
                    </a:lnTo>
                    <a:close/>
                    <a:moveTo>
                      <a:pt x="8229600" y="0"/>
                    </a:moveTo>
                    <a:lnTo>
                      <a:pt x="8242300" y="0"/>
                    </a:lnTo>
                    <a:lnTo>
                      <a:pt x="8242300" y="10287000"/>
                    </a:lnTo>
                    <a:lnTo>
                      <a:pt x="8229600" y="10287000"/>
                    </a:lnTo>
                    <a:close/>
                    <a:moveTo>
                      <a:pt x="10287000" y="0"/>
                    </a:moveTo>
                    <a:lnTo>
                      <a:pt x="10299700" y="0"/>
                    </a:lnTo>
                    <a:lnTo>
                      <a:pt x="10299700" y="10287000"/>
                    </a:lnTo>
                    <a:lnTo>
                      <a:pt x="10287000" y="10287000"/>
                    </a:lnTo>
                    <a:close/>
                  </a:path>
                </a:pathLst>
              </a:custGeom>
              <a:solidFill>
                <a:srgbClr val="000000">
                  <a:alpha val="24705"/>
                </a:srgbClr>
              </a:solidFill>
            </p:spPr>
          </p:sp>
        </p:grpSp>
        <p:sp>
          <p:nvSpPr>
            <p:cNvPr id="16" name="TextBox 16"/>
            <p:cNvSpPr txBox="1"/>
            <p:nvPr/>
          </p:nvSpPr>
          <p:spPr>
            <a:xfrm>
              <a:off x="757675" y="4399908"/>
              <a:ext cx="197703"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0 </a:t>
              </a:r>
            </a:p>
          </p:txBody>
        </p:sp>
        <p:sp>
          <p:nvSpPr>
            <p:cNvPr id="17" name="TextBox 17"/>
            <p:cNvSpPr txBox="1"/>
            <p:nvPr/>
          </p:nvSpPr>
          <p:spPr>
            <a:xfrm>
              <a:off x="1623475" y="4399908"/>
              <a:ext cx="197703"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5 </a:t>
              </a:r>
            </a:p>
          </p:txBody>
        </p:sp>
        <p:sp>
          <p:nvSpPr>
            <p:cNvPr id="18" name="TextBox 18"/>
            <p:cNvSpPr txBox="1"/>
            <p:nvPr/>
          </p:nvSpPr>
          <p:spPr>
            <a:xfrm>
              <a:off x="2423356" y="4399908"/>
              <a:ext cx="329539"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10 </a:t>
              </a:r>
            </a:p>
          </p:txBody>
        </p:sp>
        <p:sp>
          <p:nvSpPr>
            <p:cNvPr id="19" name="TextBox 19"/>
            <p:cNvSpPr txBox="1"/>
            <p:nvPr/>
          </p:nvSpPr>
          <p:spPr>
            <a:xfrm>
              <a:off x="3289156" y="4399908"/>
              <a:ext cx="329539"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15 </a:t>
              </a:r>
            </a:p>
          </p:txBody>
        </p:sp>
        <p:sp>
          <p:nvSpPr>
            <p:cNvPr id="20" name="TextBox 20"/>
            <p:cNvSpPr txBox="1"/>
            <p:nvPr/>
          </p:nvSpPr>
          <p:spPr>
            <a:xfrm>
              <a:off x="4154956" y="4399908"/>
              <a:ext cx="329539"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20 </a:t>
              </a:r>
            </a:p>
          </p:txBody>
        </p:sp>
        <p:sp>
          <p:nvSpPr>
            <p:cNvPr id="21" name="TextBox 21"/>
            <p:cNvSpPr txBox="1"/>
            <p:nvPr/>
          </p:nvSpPr>
          <p:spPr>
            <a:xfrm>
              <a:off x="5020756" y="4399908"/>
              <a:ext cx="329539"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25 </a:t>
              </a:r>
            </a:p>
          </p:txBody>
        </p:sp>
        <p:sp>
          <p:nvSpPr>
            <p:cNvPr id="22" name="TextBox 22"/>
            <p:cNvSpPr txBox="1"/>
            <p:nvPr/>
          </p:nvSpPr>
          <p:spPr>
            <a:xfrm>
              <a:off x="-404835" y="211531"/>
              <a:ext cx="1162511" cy="310940"/>
            </a:xfrm>
            <a:prstGeom prst="rect">
              <a:avLst/>
            </a:prstGeom>
          </p:spPr>
          <p:txBody>
            <a:bodyPr wrap="square" lIns="0" tIns="0" rIns="0" bIns="0" rtlCol="0" anchor="t">
              <a:spAutoFit/>
            </a:bodyPr>
            <a:lstStyle/>
            <a:p>
              <a:pPr algn="r">
                <a:lnSpc>
                  <a:spcPts val="1959"/>
                </a:lnSpc>
              </a:pPr>
              <a:r>
                <a:rPr lang="en-US" sz="1400" dirty="0">
                  <a:solidFill>
                    <a:srgbClr val="000000"/>
                  </a:solidFill>
                  <a:latin typeface="Arimo"/>
                </a:rPr>
                <a:t>55-64</a:t>
              </a:r>
            </a:p>
          </p:txBody>
        </p:sp>
        <p:sp>
          <p:nvSpPr>
            <p:cNvPr id="23" name="TextBox 23"/>
            <p:cNvSpPr txBox="1"/>
            <p:nvPr/>
          </p:nvSpPr>
          <p:spPr>
            <a:xfrm>
              <a:off x="65866" y="1417745"/>
              <a:ext cx="672127" cy="310940"/>
            </a:xfrm>
            <a:prstGeom prst="rect">
              <a:avLst/>
            </a:prstGeom>
          </p:spPr>
          <p:txBody>
            <a:bodyPr lIns="0" tIns="0" rIns="0" bIns="0" rtlCol="0" anchor="t">
              <a:spAutoFit/>
            </a:bodyPr>
            <a:lstStyle/>
            <a:p>
              <a:pPr algn="r">
                <a:lnSpc>
                  <a:spcPts val="1959"/>
                </a:lnSpc>
              </a:pPr>
              <a:r>
                <a:rPr lang="en-US" sz="1400" dirty="0">
                  <a:solidFill>
                    <a:srgbClr val="000000"/>
                  </a:solidFill>
                  <a:latin typeface="Arimo"/>
                </a:rPr>
                <a:t>45-54 </a:t>
              </a:r>
            </a:p>
          </p:txBody>
        </p:sp>
        <p:sp>
          <p:nvSpPr>
            <p:cNvPr id="24" name="TextBox 24"/>
            <p:cNvSpPr txBox="1"/>
            <p:nvPr/>
          </p:nvSpPr>
          <p:spPr>
            <a:xfrm>
              <a:off x="65866" y="2536070"/>
              <a:ext cx="672127" cy="310940"/>
            </a:xfrm>
            <a:prstGeom prst="rect">
              <a:avLst/>
            </a:prstGeom>
          </p:spPr>
          <p:txBody>
            <a:bodyPr lIns="0" tIns="0" rIns="0" bIns="0" rtlCol="0" anchor="t">
              <a:spAutoFit/>
            </a:bodyPr>
            <a:lstStyle/>
            <a:p>
              <a:pPr algn="r">
                <a:lnSpc>
                  <a:spcPts val="1959"/>
                </a:lnSpc>
              </a:pPr>
              <a:r>
                <a:rPr lang="en-US" sz="1400" dirty="0">
                  <a:solidFill>
                    <a:srgbClr val="000000"/>
                  </a:solidFill>
                  <a:latin typeface="Arimo"/>
                </a:rPr>
                <a:t>35-44 </a:t>
              </a:r>
            </a:p>
          </p:txBody>
        </p:sp>
        <p:sp>
          <p:nvSpPr>
            <p:cNvPr id="25" name="TextBox 25"/>
            <p:cNvSpPr txBox="1"/>
            <p:nvPr/>
          </p:nvSpPr>
          <p:spPr>
            <a:xfrm>
              <a:off x="65866" y="3654395"/>
              <a:ext cx="672126" cy="327559"/>
            </a:xfrm>
            <a:prstGeom prst="rect">
              <a:avLst/>
            </a:prstGeom>
          </p:spPr>
          <p:txBody>
            <a:bodyPr lIns="0" tIns="0" rIns="0" bIns="0" rtlCol="0" anchor="t">
              <a:spAutoFit/>
            </a:bodyPr>
            <a:lstStyle/>
            <a:p>
              <a:pPr algn="r">
                <a:lnSpc>
                  <a:spcPts val="1959"/>
                </a:lnSpc>
              </a:pPr>
              <a:r>
                <a:rPr lang="en-US" sz="1400">
                  <a:solidFill>
                    <a:srgbClr val="000000"/>
                  </a:solidFill>
                  <a:latin typeface="Arimo"/>
                </a:rPr>
                <a:t>25-35 </a:t>
              </a:r>
            </a:p>
          </p:txBody>
        </p:sp>
        <p:grpSp>
          <p:nvGrpSpPr>
            <p:cNvPr id="26" name="Group 26"/>
            <p:cNvGrpSpPr>
              <a:grpSpLocks noChangeAspect="1"/>
            </p:cNvGrpSpPr>
            <p:nvPr/>
          </p:nvGrpSpPr>
          <p:grpSpPr>
            <a:xfrm>
              <a:off x="856526" y="-201724"/>
              <a:ext cx="4375425" cy="4530724"/>
              <a:chOff x="0" y="-479357"/>
              <a:chExt cx="10397321" cy="10766357"/>
            </a:xfrm>
          </p:grpSpPr>
          <p:sp>
            <p:nvSpPr>
              <p:cNvPr id="27" name="Freeform 27"/>
              <p:cNvSpPr/>
              <p:nvPr/>
            </p:nvSpPr>
            <p:spPr>
              <a:xfrm>
                <a:off x="103971" y="2394603"/>
                <a:ext cx="10293350" cy="2314576"/>
              </a:xfrm>
              <a:custGeom>
                <a:avLst/>
                <a:gdLst/>
                <a:ahLst/>
                <a:cxnLst/>
                <a:rect l="l" t="t" r="r" b="b"/>
                <a:pathLst>
                  <a:path w="10293350" h="2314575">
                    <a:moveTo>
                      <a:pt x="0" y="0"/>
                    </a:moveTo>
                    <a:lnTo>
                      <a:pt x="10108184" y="0"/>
                    </a:lnTo>
                    <a:cubicBezTo>
                      <a:pt x="10157293" y="0"/>
                      <a:pt x="10204390" y="19508"/>
                      <a:pt x="10239116" y="54234"/>
                    </a:cubicBezTo>
                    <a:cubicBezTo>
                      <a:pt x="10273841" y="88959"/>
                      <a:pt x="10293350" y="136057"/>
                      <a:pt x="10293350" y="185166"/>
                    </a:cubicBezTo>
                    <a:lnTo>
                      <a:pt x="10293350" y="2129409"/>
                    </a:lnTo>
                    <a:cubicBezTo>
                      <a:pt x="10293350" y="2178518"/>
                      <a:pt x="10273841" y="2225616"/>
                      <a:pt x="10239116" y="2260341"/>
                    </a:cubicBezTo>
                    <a:cubicBezTo>
                      <a:pt x="10204390" y="2295067"/>
                      <a:pt x="10157293" y="2314575"/>
                      <a:pt x="10108184" y="2314575"/>
                    </a:cubicBezTo>
                    <a:lnTo>
                      <a:pt x="0" y="2314575"/>
                    </a:lnTo>
                    <a:close/>
                  </a:path>
                </a:pathLst>
              </a:custGeom>
              <a:solidFill>
                <a:srgbClr val="00C2CB"/>
              </a:solidFill>
            </p:spPr>
          </p:sp>
          <p:sp>
            <p:nvSpPr>
              <p:cNvPr id="28" name="Freeform 28"/>
              <p:cNvSpPr/>
              <p:nvPr/>
            </p:nvSpPr>
            <p:spPr>
              <a:xfrm>
                <a:off x="114367" y="5203158"/>
                <a:ext cx="8235950" cy="2314576"/>
              </a:xfrm>
              <a:custGeom>
                <a:avLst/>
                <a:gdLst/>
                <a:ahLst/>
                <a:cxnLst/>
                <a:rect l="l" t="t" r="r" b="b"/>
                <a:pathLst>
                  <a:path w="8235950" h="2314575">
                    <a:moveTo>
                      <a:pt x="0" y="0"/>
                    </a:moveTo>
                    <a:lnTo>
                      <a:pt x="8050784" y="0"/>
                    </a:lnTo>
                    <a:cubicBezTo>
                      <a:pt x="8099893" y="0"/>
                      <a:pt x="8146990" y="19508"/>
                      <a:pt x="8181716" y="54234"/>
                    </a:cubicBezTo>
                    <a:cubicBezTo>
                      <a:pt x="8216441" y="88959"/>
                      <a:pt x="8235950" y="136057"/>
                      <a:pt x="8235950" y="185166"/>
                    </a:cubicBezTo>
                    <a:lnTo>
                      <a:pt x="8235950" y="2129409"/>
                    </a:lnTo>
                    <a:cubicBezTo>
                      <a:pt x="8235950" y="2178518"/>
                      <a:pt x="8216441" y="2225616"/>
                      <a:pt x="8181716" y="2260341"/>
                    </a:cubicBezTo>
                    <a:cubicBezTo>
                      <a:pt x="8146990" y="2295067"/>
                      <a:pt x="8099893" y="2314575"/>
                      <a:pt x="8050784" y="2314575"/>
                    </a:cubicBezTo>
                    <a:lnTo>
                      <a:pt x="0" y="2314575"/>
                    </a:lnTo>
                    <a:close/>
                  </a:path>
                </a:pathLst>
              </a:custGeom>
              <a:solidFill>
                <a:srgbClr val="00C2CB"/>
              </a:solidFill>
            </p:spPr>
            <p:txBody>
              <a:bodyPr/>
              <a:lstStyle/>
              <a:p>
                <a:endParaRPr lang="nl-NL" dirty="0"/>
              </a:p>
            </p:txBody>
          </p:sp>
          <p:sp>
            <p:nvSpPr>
              <p:cNvPr id="29" name="Freeform 29"/>
              <p:cNvSpPr/>
              <p:nvPr/>
            </p:nvSpPr>
            <p:spPr>
              <a:xfrm>
                <a:off x="103971" y="-479357"/>
                <a:ext cx="7824470" cy="2314576"/>
              </a:xfrm>
              <a:custGeom>
                <a:avLst/>
                <a:gdLst/>
                <a:ahLst/>
                <a:cxnLst/>
                <a:rect l="l" t="t" r="r" b="b"/>
                <a:pathLst>
                  <a:path w="7824470" h="2314575">
                    <a:moveTo>
                      <a:pt x="0" y="0"/>
                    </a:moveTo>
                    <a:lnTo>
                      <a:pt x="7639304" y="0"/>
                    </a:lnTo>
                    <a:cubicBezTo>
                      <a:pt x="7741569" y="0"/>
                      <a:pt x="7824470" y="82902"/>
                      <a:pt x="7824470" y="185166"/>
                    </a:cubicBezTo>
                    <a:lnTo>
                      <a:pt x="7824470" y="2129409"/>
                    </a:lnTo>
                    <a:cubicBezTo>
                      <a:pt x="7824470" y="2231673"/>
                      <a:pt x="7741569" y="2314575"/>
                      <a:pt x="7639304" y="2314575"/>
                    </a:cubicBezTo>
                    <a:lnTo>
                      <a:pt x="0" y="2314575"/>
                    </a:lnTo>
                    <a:close/>
                  </a:path>
                </a:pathLst>
              </a:custGeom>
              <a:solidFill>
                <a:srgbClr val="00C2CB"/>
              </a:solidFill>
            </p:spPr>
            <p:txBody>
              <a:bodyPr/>
              <a:lstStyle/>
              <a:p>
                <a:endParaRPr lang="nl-NL" dirty="0"/>
              </a:p>
            </p:txBody>
          </p:sp>
          <p:sp>
            <p:nvSpPr>
              <p:cNvPr id="30" name="Freeform 30"/>
              <p:cNvSpPr/>
              <p:nvPr/>
            </p:nvSpPr>
            <p:spPr>
              <a:xfrm>
                <a:off x="0" y="7972425"/>
                <a:ext cx="7412990" cy="2314575"/>
              </a:xfrm>
              <a:custGeom>
                <a:avLst/>
                <a:gdLst/>
                <a:ahLst/>
                <a:cxnLst/>
                <a:rect l="l" t="t" r="r" b="b"/>
                <a:pathLst>
                  <a:path w="7412990" h="2314575">
                    <a:moveTo>
                      <a:pt x="0" y="0"/>
                    </a:moveTo>
                    <a:lnTo>
                      <a:pt x="7227824" y="0"/>
                    </a:lnTo>
                    <a:cubicBezTo>
                      <a:pt x="7276933" y="0"/>
                      <a:pt x="7324031" y="19508"/>
                      <a:pt x="7358756" y="54234"/>
                    </a:cubicBezTo>
                    <a:cubicBezTo>
                      <a:pt x="7393482" y="88959"/>
                      <a:pt x="7412990" y="136057"/>
                      <a:pt x="7412990" y="185166"/>
                    </a:cubicBezTo>
                    <a:lnTo>
                      <a:pt x="7412990" y="2129409"/>
                    </a:lnTo>
                    <a:cubicBezTo>
                      <a:pt x="7412990" y="2178518"/>
                      <a:pt x="7393482" y="2225616"/>
                      <a:pt x="7358756" y="2260341"/>
                    </a:cubicBezTo>
                    <a:cubicBezTo>
                      <a:pt x="7324031" y="2295067"/>
                      <a:pt x="7276933" y="2314575"/>
                      <a:pt x="7227824" y="2314575"/>
                    </a:cubicBezTo>
                    <a:lnTo>
                      <a:pt x="0" y="2314575"/>
                    </a:lnTo>
                    <a:close/>
                  </a:path>
                </a:pathLst>
              </a:custGeom>
              <a:solidFill>
                <a:srgbClr val="00C2CB"/>
              </a:solidFill>
            </p:spPr>
          </p:sp>
        </p:grpSp>
      </p:grpSp>
      <p:grpSp>
        <p:nvGrpSpPr>
          <p:cNvPr id="31" name="Group 31"/>
          <p:cNvGrpSpPr/>
          <p:nvPr/>
        </p:nvGrpSpPr>
        <p:grpSpPr>
          <a:xfrm>
            <a:off x="13368687" y="5384146"/>
            <a:ext cx="4012721" cy="3569693"/>
            <a:chOff x="0" y="-32124"/>
            <a:chExt cx="5350295" cy="4759591"/>
          </a:xfrm>
        </p:grpSpPr>
        <p:grpSp>
          <p:nvGrpSpPr>
            <p:cNvPr id="32" name="Group 32"/>
            <p:cNvGrpSpPr>
              <a:grpSpLocks noChangeAspect="1"/>
            </p:cNvGrpSpPr>
            <p:nvPr/>
          </p:nvGrpSpPr>
          <p:grpSpPr>
            <a:xfrm>
              <a:off x="856526" y="0"/>
              <a:ext cx="4329000" cy="4329000"/>
              <a:chOff x="0" y="0"/>
              <a:chExt cx="10287000" cy="10287000"/>
            </a:xfrm>
          </p:grpSpPr>
          <p:sp>
            <p:nvSpPr>
              <p:cNvPr id="33" name="Freeform 33"/>
              <p:cNvSpPr/>
              <p:nvPr/>
            </p:nvSpPr>
            <p:spPr>
              <a:xfrm>
                <a:off x="-6350" y="0"/>
                <a:ext cx="10299700" cy="10287000"/>
              </a:xfrm>
              <a:custGeom>
                <a:avLst/>
                <a:gdLst/>
                <a:ahLst/>
                <a:cxnLst/>
                <a:rect l="l" t="t" r="r" b="b"/>
                <a:pathLst>
                  <a:path w="10299700" h="10287000">
                    <a:moveTo>
                      <a:pt x="0" y="0"/>
                    </a:moveTo>
                    <a:lnTo>
                      <a:pt x="12700" y="0"/>
                    </a:lnTo>
                    <a:lnTo>
                      <a:pt x="12700" y="10287000"/>
                    </a:lnTo>
                    <a:lnTo>
                      <a:pt x="0" y="10287000"/>
                    </a:lnTo>
                    <a:close/>
                    <a:moveTo>
                      <a:pt x="3429000" y="0"/>
                    </a:moveTo>
                    <a:lnTo>
                      <a:pt x="3441700" y="0"/>
                    </a:lnTo>
                    <a:lnTo>
                      <a:pt x="3441700" y="10287000"/>
                    </a:lnTo>
                    <a:lnTo>
                      <a:pt x="3429000" y="10287000"/>
                    </a:lnTo>
                    <a:close/>
                    <a:moveTo>
                      <a:pt x="6858000" y="0"/>
                    </a:moveTo>
                    <a:lnTo>
                      <a:pt x="6870700" y="0"/>
                    </a:lnTo>
                    <a:lnTo>
                      <a:pt x="6870700" y="10287000"/>
                    </a:lnTo>
                    <a:lnTo>
                      <a:pt x="6858000" y="10287000"/>
                    </a:lnTo>
                    <a:close/>
                    <a:moveTo>
                      <a:pt x="10287000" y="0"/>
                    </a:moveTo>
                    <a:lnTo>
                      <a:pt x="10299700" y="0"/>
                    </a:lnTo>
                    <a:lnTo>
                      <a:pt x="10299700" y="10287000"/>
                    </a:lnTo>
                    <a:lnTo>
                      <a:pt x="10287000" y="10287000"/>
                    </a:lnTo>
                    <a:close/>
                  </a:path>
                </a:pathLst>
              </a:custGeom>
              <a:solidFill>
                <a:srgbClr val="000000">
                  <a:alpha val="24705"/>
                </a:srgbClr>
              </a:solidFill>
            </p:spPr>
          </p:sp>
        </p:grpSp>
        <p:sp>
          <p:nvSpPr>
            <p:cNvPr id="34" name="TextBox 34"/>
            <p:cNvSpPr txBox="1"/>
            <p:nvPr/>
          </p:nvSpPr>
          <p:spPr>
            <a:xfrm>
              <a:off x="757675" y="4399908"/>
              <a:ext cx="197703"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0 </a:t>
              </a:r>
            </a:p>
          </p:txBody>
        </p:sp>
        <p:sp>
          <p:nvSpPr>
            <p:cNvPr id="35" name="TextBox 35"/>
            <p:cNvSpPr txBox="1"/>
            <p:nvPr/>
          </p:nvSpPr>
          <p:spPr>
            <a:xfrm>
              <a:off x="2134756" y="4399908"/>
              <a:ext cx="329539"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10 </a:t>
              </a:r>
            </a:p>
          </p:txBody>
        </p:sp>
        <p:sp>
          <p:nvSpPr>
            <p:cNvPr id="36" name="TextBox 36"/>
            <p:cNvSpPr txBox="1"/>
            <p:nvPr/>
          </p:nvSpPr>
          <p:spPr>
            <a:xfrm>
              <a:off x="3577756" y="4399908"/>
              <a:ext cx="329539"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20 </a:t>
              </a:r>
            </a:p>
          </p:txBody>
        </p:sp>
        <p:sp>
          <p:nvSpPr>
            <p:cNvPr id="37" name="TextBox 37"/>
            <p:cNvSpPr txBox="1"/>
            <p:nvPr/>
          </p:nvSpPr>
          <p:spPr>
            <a:xfrm>
              <a:off x="5020756" y="4399908"/>
              <a:ext cx="329539" cy="327559"/>
            </a:xfrm>
            <a:prstGeom prst="rect">
              <a:avLst/>
            </a:prstGeom>
          </p:spPr>
          <p:txBody>
            <a:bodyPr lIns="0" tIns="0" rIns="0" bIns="0" rtlCol="0" anchor="t">
              <a:spAutoFit/>
            </a:bodyPr>
            <a:lstStyle/>
            <a:p>
              <a:pPr algn="ctr">
                <a:lnSpc>
                  <a:spcPts val="1959"/>
                </a:lnSpc>
              </a:pPr>
              <a:r>
                <a:rPr lang="en-US" sz="1400">
                  <a:solidFill>
                    <a:srgbClr val="000000"/>
                  </a:solidFill>
                  <a:latin typeface="Arimo"/>
                </a:rPr>
                <a:t>30 </a:t>
              </a:r>
            </a:p>
          </p:txBody>
        </p:sp>
        <p:sp>
          <p:nvSpPr>
            <p:cNvPr id="38" name="TextBox 38"/>
            <p:cNvSpPr txBox="1"/>
            <p:nvPr/>
          </p:nvSpPr>
          <p:spPr>
            <a:xfrm>
              <a:off x="0" y="202017"/>
              <a:ext cx="737993" cy="310940"/>
            </a:xfrm>
            <a:prstGeom prst="rect">
              <a:avLst/>
            </a:prstGeom>
          </p:spPr>
          <p:txBody>
            <a:bodyPr lIns="0" tIns="0" rIns="0" bIns="0" rtlCol="0" anchor="t">
              <a:spAutoFit/>
            </a:bodyPr>
            <a:lstStyle/>
            <a:p>
              <a:pPr algn="r">
                <a:lnSpc>
                  <a:spcPts val="1959"/>
                </a:lnSpc>
              </a:pPr>
              <a:r>
                <a:rPr lang="en-US" sz="1400" dirty="0">
                  <a:solidFill>
                    <a:srgbClr val="000000"/>
                  </a:solidFill>
                  <a:latin typeface="Arimo"/>
                </a:rPr>
                <a:t>65+  </a:t>
              </a:r>
            </a:p>
          </p:txBody>
        </p:sp>
        <p:sp>
          <p:nvSpPr>
            <p:cNvPr id="39" name="TextBox 39"/>
            <p:cNvSpPr txBox="1"/>
            <p:nvPr/>
          </p:nvSpPr>
          <p:spPr>
            <a:xfrm>
              <a:off x="65865" y="1089463"/>
              <a:ext cx="672125" cy="310940"/>
            </a:xfrm>
            <a:prstGeom prst="rect">
              <a:avLst/>
            </a:prstGeom>
          </p:spPr>
          <p:txBody>
            <a:bodyPr lIns="0" tIns="0" rIns="0" bIns="0" rtlCol="0" anchor="t">
              <a:spAutoFit/>
            </a:bodyPr>
            <a:lstStyle/>
            <a:p>
              <a:pPr algn="r">
                <a:lnSpc>
                  <a:spcPts val="1959"/>
                </a:lnSpc>
              </a:pPr>
              <a:r>
                <a:rPr lang="en-US" sz="1400" dirty="0">
                  <a:solidFill>
                    <a:srgbClr val="000000"/>
                  </a:solidFill>
                  <a:latin typeface="Arimo"/>
                </a:rPr>
                <a:t>55-64 </a:t>
              </a:r>
            </a:p>
          </p:txBody>
        </p:sp>
        <p:sp>
          <p:nvSpPr>
            <p:cNvPr id="40" name="TextBox 40"/>
            <p:cNvSpPr txBox="1"/>
            <p:nvPr/>
          </p:nvSpPr>
          <p:spPr>
            <a:xfrm>
              <a:off x="65865" y="1976908"/>
              <a:ext cx="672125" cy="310940"/>
            </a:xfrm>
            <a:prstGeom prst="rect">
              <a:avLst/>
            </a:prstGeom>
          </p:spPr>
          <p:txBody>
            <a:bodyPr lIns="0" tIns="0" rIns="0" bIns="0" rtlCol="0" anchor="t">
              <a:spAutoFit/>
            </a:bodyPr>
            <a:lstStyle/>
            <a:p>
              <a:pPr algn="r">
                <a:lnSpc>
                  <a:spcPts val="1959"/>
                </a:lnSpc>
              </a:pPr>
              <a:r>
                <a:rPr lang="en-US" sz="1400" dirty="0">
                  <a:solidFill>
                    <a:srgbClr val="000000"/>
                  </a:solidFill>
                  <a:latin typeface="Arimo"/>
                </a:rPr>
                <a:t>45-54 </a:t>
              </a:r>
            </a:p>
          </p:txBody>
        </p:sp>
        <p:sp>
          <p:nvSpPr>
            <p:cNvPr id="41" name="TextBox 41"/>
            <p:cNvSpPr txBox="1"/>
            <p:nvPr/>
          </p:nvSpPr>
          <p:spPr>
            <a:xfrm>
              <a:off x="65865" y="2864354"/>
              <a:ext cx="672125" cy="310940"/>
            </a:xfrm>
            <a:prstGeom prst="rect">
              <a:avLst/>
            </a:prstGeom>
          </p:spPr>
          <p:txBody>
            <a:bodyPr lIns="0" tIns="0" rIns="0" bIns="0" rtlCol="0" anchor="t">
              <a:spAutoFit/>
            </a:bodyPr>
            <a:lstStyle/>
            <a:p>
              <a:pPr algn="r">
                <a:lnSpc>
                  <a:spcPts val="1959"/>
                </a:lnSpc>
              </a:pPr>
              <a:r>
                <a:rPr lang="en-US" sz="1400" dirty="0">
                  <a:solidFill>
                    <a:srgbClr val="000000"/>
                  </a:solidFill>
                  <a:latin typeface="Arimo"/>
                </a:rPr>
                <a:t>35-44 </a:t>
              </a:r>
            </a:p>
          </p:txBody>
        </p:sp>
        <p:sp>
          <p:nvSpPr>
            <p:cNvPr id="42" name="TextBox 42"/>
            <p:cNvSpPr txBox="1"/>
            <p:nvPr/>
          </p:nvSpPr>
          <p:spPr>
            <a:xfrm>
              <a:off x="0" y="3751798"/>
              <a:ext cx="737993" cy="310940"/>
            </a:xfrm>
            <a:prstGeom prst="rect">
              <a:avLst/>
            </a:prstGeom>
          </p:spPr>
          <p:txBody>
            <a:bodyPr wrap="square" lIns="0" tIns="0" rIns="0" bIns="0" rtlCol="0" anchor="t">
              <a:spAutoFit/>
            </a:bodyPr>
            <a:lstStyle/>
            <a:p>
              <a:pPr algn="r">
                <a:lnSpc>
                  <a:spcPts val="1959"/>
                </a:lnSpc>
              </a:pPr>
              <a:r>
                <a:rPr lang="en-US" sz="1400" dirty="0">
                  <a:solidFill>
                    <a:srgbClr val="000000"/>
                  </a:solidFill>
                  <a:latin typeface="Arimo"/>
                </a:rPr>
                <a:t>25-35</a:t>
              </a:r>
            </a:p>
          </p:txBody>
        </p:sp>
        <p:grpSp>
          <p:nvGrpSpPr>
            <p:cNvPr id="43" name="Group 43"/>
            <p:cNvGrpSpPr>
              <a:grpSpLocks noChangeAspect="1"/>
            </p:cNvGrpSpPr>
            <p:nvPr/>
          </p:nvGrpSpPr>
          <p:grpSpPr>
            <a:xfrm>
              <a:off x="853854" y="-32124"/>
              <a:ext cx="4073428" cy="4323027"/>
              <a:chOff x="-6349" y="-76336"/>
              <a:chExt cx="9679685" cy="10272806"/>
            </a:xfrm>
          </p:grpSpPr>
          <p:sp>
            <p:nvSpPr>
              <p:cNvPr id="44" name="Freeform 44"/>
              <p:cNvSpPr/>
              <p:nvPr/>
            </p:nvSpPr>
            <p:spPr>
              <a:xfrm>
                <a:off x="45467" y="2076680"/>
                <a:ext cx="7550149" cy="1851660"/>
              </a:xfrm>
              <a:custGeom>
                <a:avLst/>
                <a:gdLst/>
                <a:ahLst/>
                <a:cxnLst/>
                <a:rect l="l" t="t" r="r" b="b"/>
                <a:pathLst>
                  <a:path w="7550150" h="1851660">
                    <a:moveTo>
                      <a:pt x="0" y="0"/>
                    </a:moveTo>
                    <a:lnTo>
                      <a:pt x="7402017" y="0"/>
                    </a:lnTo>
                    <a:cubicBezTo>
                      <a:pt x="7441305" y="0"/>
                      <a:pt x="7478982" y="15607"/>
                      <a:pt x="7506763" y="43387"/>
                    </a:cubicBezTo>
                    <a:cubicBezTo>
                      <a:pt x="7534543" y="71167"/>
                      <a:pt x="7550150" y="108846"/>
                      <a:pt x="7550150" y="148133"/>
                    </a:cubicBezTo>
                    <a:lnTo>
                      <a:pt x="7550150" y="1703527"/>
                    </a:lnTo>
                    <a:cubicBezTo>
                      <a:pt x="7550150" y="1742815"/>
                      <a:pt x="7534543" y="1780493"/>
                      <a:pt x="7506763" y="1808273"/>
                    </a:cubicBezTo>
                    <a:cubicBezTo>
                      <a:pt x="7478982" y="1836053"/>
                      <a:pt x="7441305" y="1851660"/>
                      <a:pt x="7402017" y="1851660"/>
                    </a:cubicBezTo>
                    <a:lnTo>
                      <a:pt x="0" y="1851660"/>
                    </a:lnTo>
                    <a:close/>
                  </a:path>
                </a:pathLst>
              </a:custGeom>
              <a:solidFill>
                <a:srgbClr val="00C2CB"/>
              </a:solidFill>
            </p:spPr>
          </p:sp>
          <p:sp>
            <p:nvSpPr>
              <p:cNvPr id="45" name="Freeform 45"/>
              <p:cNvSpPr/>
              <p:nvPr/>
            </p:nvSpPr>
            <p:spPr>
              <a:xfrm>
                <a:off x="28294" y="6327110"/>
                <a:ext cx="4806950" cy="1851660"/>
              </a:xfrm>
              <a:custGeom>
                <a:avLst/>
                <a:gdLst/>
                <a:ahLst/>
                <a:cxnLst/>
                <a:rect l="l" t="t" r="r" b="b"/>
                <a:pathLst>
                  <a:path w="4806950" h="1851660">
                    <a:moveTo>
                      <a:pt x="0" y="0"/>
                    </a:moveTo>
                    <a:lnTo>
                      <a:pt x="4658817" y="0"/>
                    </a:lnTo>
                    <a:cubicBezTo>
                      <a:pt x="4698104" y="0"/>
                      <a:pt x="4735783" y="15607"/>
                      <a:pt x="4763563" y="43387"/>
                    </a:cubicBezTo>
                    <a:cubicBezTo>
                      <a:pt x="4791343" y="71167"/>
                      <a:pt x="4806950" y="108846"/>
                      <a:pt x="4806950" y="148133"/>
                    </a:cubicBezTo>
                    <a:lnTo>
                      <a:pt x="4806950" y="1703527"/>
                    </a:lnTo>
                    <a:cubicBezTo>
                      <a:pt x="4806950" y="1742814"/>
                      <a:pt x="4791343" y="1780493"/>
                      <a:pt x="4763563" y="1808273"/>
                    </a:cubicBezTo>
                    <a:cubicBezTo>
                      <a:pt x="4735783" y="1836053"/>
                      <a:pt x="4698104" y="1851660"/>
                      <a:pt x="4658817" y="1851660"/>
                    </a:cubicBezTo>
                    <a:lnTo>
                      <a:pt x="0" y="1851660"/>
                    </a:lnTo>
                    <a:close/>
                  </a:path>
                </a:pathLst>
              </a:custGeom>
              <a:solidFill>
                <a:srgbClr val="00C2CB"/>
              </a:solidFill>
            </p:spPr>
            <p:txBody>
              <a:bodyPr/>
              <a:lstStyle/>
              <a:p>
                <a:endParaRPr lang="nl-NL"/>
              </a:p>
            </p:txBody>
          </p:sp>
          <p:sp>
            <p:nvSpPr>
              <p:cNvPr id="46" name="Freeform 46"/>
              <p:cNvSpPr/>
              <p:nvPr/>
            </p:nvSpPr>
            <p:spPr>
              <a:xfrm>
                <a:off x="65786" y="4229696"/>
                <a:ext cx="9607550" cy="1851660"/>
              </a:xfrm>
              <a:custGeom>
                <a:avLst/>
                <a:gdLst/>
                <a:ahLst/>
                <a:cxnLst/>
                <a:rect l="l" t="t" r="r" b="b"/>
                <a:pathLst>
                  <a:path w="9607550" h="1851660">
                    <a:moveTo>
                      <a:pt x="0" y="0"/>
                    </a:moveTo>
                    <a:lnTo>
                      <a:pt x="9459417" y="0"/>
                    </a:lnTo>
                    <a:cubicBezTo>
                      <a:pt x="9498705" y="0"/>
                      <a:pt x="9536382" y="15607"/>
                      <a:pt x="9564163" y="43387"/>
                    </a:cubicBezTo>
                    <a:cubicBezTo>
                      <a:pt x="9591943" y="71167"/>
                      <a:pt x="9607550" y="108846"/>
                      <a:pt x="9607550" y="148133"/>
                    </a:cubicBezTo>
                    <a:lnTo>
                      <a:pt x="9607550" y="1703527"/>
                    </a:lnTo>
                    <a:cubicBezTo>
                      <a:pt x="9607550" y="1742814"/>
                      <a:pt x="9591943" y="1780493"/>
                      <a:pt x="9564163" y="1808273"/>
                    </a:cubicBezTo>
                    <a:cubicBezTo>
                      <a:pt x="9536382" y="1836053"/>
                      <a:pt x="9498705" y="1851660"/>
                      <a:pt x="9459417" y="1851660"/>
                    </a:cubicBezTo>
                    <a:lnTo>
                      <a:pt x="0" y="1851660"/>
                    </a:lnTo>
                    <a:close/>
                  </a:path>
                </a:pathLst>
              </a:custGeom>
              <a:solidFill>
                <a:srgbClr val="00C2CB"/>
              </a:solidFill>
            </p:spPr>
          </p:sp>
          <p:sp>
            <p:nvSpPr>
              <p:cNvPr id="47" name="Freeform 47"/>
              <p:cNvSpPr/>
              <p:nvPr/>
            </p:nvSpPr>
            <p:spPr>
              <a:xfrm>
                <a:off x="65786" y="8344810"/>
                <a:ext cx="2749550" cy="1851660"/>
              </a:xfrm>
              <a:custGeom>
                <a:avLst/>
                <a:gdLst/>
                <a:ahLst/>
                <a:cxnLst/>
                <a:rect l="l" t="t" r="r" b="b"/>
                <a:pathLst>
                  <a:path w="2749550" h="1851660">
                    <a:moveTo>
                      <a:pt x="0" y="0"/>
                    </a:moveTo>
                    <a:lnTo>
                      <a:pt x="2601417" y="0"/>
                    </a:lnTo>
                    <a:cubicBezTo>
                      <a:pt x="2640705" y="0"/>
                      <a:pt x="2678383" y="15607"/>
                      <a:pt x="2706163" y="43387"/>
                    </a:cubicBezTo>
                    <a:cubicBezTo>
                      <a:pt x="2733943" y="71167"/>
                      <a:pt x="2749550" y="108846"/>
                      <a:pt x="2749550" y="148133"/>
                    </a:cubicBezTo>
                    <a:lnTo>
                      <a:pt x="2749550" y="1703527"/>
                    </a:lnTo>
                    <a:cubicBezTo>
                      <a:pt x="2749550" y="1742815"/>
                      <a:pt x="2733943" y="1780492"/>
                      <a:pt x="2706163" y="1808273"/>
                    </a:cubicBezTo>
                    <a:cubicBezTo>
                      <a:pt x="2678383" y="1836053"/>
                      <a:pt x="2640705" y="1851660"/>
                      <a:pt x="2601417" y="1851660"/>
                    </a:cubicBezTo>
                    <a:lnTo>
                      <a:pt x="0" y="1851660"/>
                    </a:lnTo>
                    <a:close/>
                  </a:path>
                </a:pathLst>
              </a:custGeom>
              <a:solidFill>
                <a:srgbClr val="00C2CB"/>
              </a:solidFill>
            </p:spPr>
          </p:sp>
          <p:sp>
            <p:nvSpPr>
              <p:cNvPr id="48" name="Freeform 48"/>
              <p:cNvSpPr/>
              <p:nvPr/>
            </p:nvSpPr>
            <p:spPr>
              <a:xfrm>
                <a:off x="-6349" y="-76336"/>
                <a:ext cx="8921750" cy="1851660"/>
              </a:xfrm>
              <a:custGeom>
                <a:avLst/>
                <a:gdLst/>
                <a:ahLst/>
                <a:cxnLst/>
                <a:rect l="l" t="t" r="r" b="b"/>
                <a:pathLst>
                  <a:path w="8921750" h="1851660">
                    <a:moveTo>
                      <a:pt x="0" y="0"/>
                    </a:moveTo>
                    <a:lnTo>
                      <a:pt x="8773617" y="0"/>
                    </a:lnTo>
                    <a:cubicBezTo>
                      <a:pt x="8812905" y="0"/>
                      <a:pt x="8850582" y="15607"/>
                      <a:pt x="8878363" y="43387"/>
                    </a:cubicBezTo>
                    <a:cubicBezTo>
                      <a:pt x="8906143" y="71168"/>
                      <a:pt x="8921750" y="108845"/>
                      <a:pt x="8921750" y="148133"/>
                    </a:cubicBezTo>
                    <a:lnTo>
                      <a:pt x="8921750" y="1703527"/>
                    </a:lnTo>
                    <a:cubicBezTo>
                      <a:pt x="8921750" y="1742815"/>
                      <a:pt x="8906143" y="1780492"/>
                      <a:pt x="8878363" y="1808273"/>
                    </a:cubicBezTo>
                    <a:cubicBezTo>
                      <a:pt x="8850582" y="1836053"/>
                      <a:pt x="8812905" y="1851660"/>
                      <a:pt x="8773617" y="1851660"/>
                    </a:cubicBezTo>
                    <a:lnTo>
                      <a:pt x="0" y="1851660"/>
                    </a:lnTo>
                    <a:close/>
                  </a:path>
                </a:pathLst>
              </a:custGeom>
              <a:solidFill>
                <a:srgbClr val="00C2CB"/>
              </a:solidFill>
            </p:spPr>
          </p:sp>
        </p:grpSp>
      </p:grpSp>
      <p:pic>
        <p:nvPicPr>
          <p:cNvPr id="49" name="Picture 49"/>
          <p:cNvPicPr>
            <a:picLocks noChangeAspect="1"/>
          </p:cNvPicPr>
          <p:nvPr/>
        </p:nvPicPr>
        <p:blipFill>
          <a:blip r:embed="rId3"/>
          <a:srcRect/>
          <a:stretch>
            <a:fillRect/>
          </a:stretch>
        </p:blipFill>
        <p:spPr>
          <a:xfrm>
            <a:off x="1722939" y="1028700"/>
            <a:ext cx="1534367" cy="1509259"/>
          </a:xfrm>
          <a:prstGeom prst="rect">
            <a:avLst/>
          </a:prstGeom>
        </p:spPr>
      </p:pic>
      <p:grpSp>
        <p:nvGrpSpPr>
          <p:cNvPr id="50" name="Group 50"/>
          <p:cNvGrpSpPr/>
          <p:nvPr/>
        </p:nvGrpSpPr>
        <p:grpSpPr>
          <a:xfrm>
            <a:off x="12920610" y="2712482"/>
            <a:ext cx="4908875" cy="2390986"/>
            <a:chOff x="0" y="0"/>
            <a:chExt cx="6545166" cy="3187981"/>
          </a:xfrm>
        </p:grpSpPr>
        <p:sp>
          <p:nvSpPr>
            <p:cNvPr id="51" name="TextBox 51"/>
            <p:cNvSpPr txBox="1"/>
            <p:nvPr/>
          </p:nvSpPr>
          <p:spPr>
            <a:xfrm>
              <a:off x="0" y="-47625"/>
              <a:ext cx="6545166" cy="601404"/>
            </a:xfrm>
            <a:prstGeom prst="rect">
              <a:avLst/>
            </a:prstGeom>
          </p:spPr>
          <p:txBody>
            <a:bodyPr lIns="0" tIns="0" rIns="0" bIns="0" rtlCol="0" anchor="t">
              <a:spAutoFit/>
            </a:bodyPr>
            <a:lstStyle/>
            <a:p>
              <a:pPr algn="ctr">
                <a:lnSpc>
                  <a:spcPts val="3920"/>
                </a:lnSpc>
              </a:pPr>
              <a:r>
                <a:rPr lang="en-US" sz="2800">
                  <a:solidFill>
                    <a:srgbClr val="2B2B2B"/>
                  </a:solidFill>
                  <a:latin typeface="Muli Regular Bold"/>
                </a:rPr>
                <a:t>Facebook </a:t>
              </a:r>
            </a:p>
          </p:txBody>
        </p:sp>
        <p:sp>
          <p:nvSpPr>
            <p:cNvPr id="52" name="TextBox 52"/>
            <p:cNvSpPr txBox="1"/>
            <p:nvPr/>
          </p:nvSpPr>
          <p:spPr>
            <a:xfrm>
              <a:off x="0" y="846834"/>
              <a:ext cx="6545166" cy="2341148"/>
            </a:xfrm>
            <a:prstGeom prst="rect">
              <a:avLst/>
            </a:prstGeom>
          </p:spPr>
          <p:txBody>
            <a:bodyPr lIns="0" tIns="0" rIns="0" bIns="0" rtlCol="0" anchor="t">
              <a:spAutoFit/>
            </a:bodyPr>
            <a:lstStyle/>
            <a:p>
              <a:pPr algn="ctr">
                <a:lnSpc>
                  <a:spcPts val="3600"/>
                </a:lnSpc>
              </a:pPr>
              <a:r>
                <a:rPr lang="en-US" sz="2400">
                  <a:solidFill>
                    <a:srgbClr val="2B2B2B"/>
                  </a:solidFill>
                  <a:latin typeface="Muli Regular"/>
                </a:rPr>
                <a:t>Volgers:1.909</a:t>
              </a:r>
            </a:p>
            <a:p>
              <a:pPr algn="ctr">
                <a:lnSpc>
                  <a:spcPts val="3600"/>
                </a:lnSpc>
              </a:pPr>
              <a:r>
                <a:rPr lang="en-US" sz="2400">
                  <a:solidFill>
                    <a:srgbClr val="2B2B2B"/>
                  </a:solidFill>
                  <a:latin typeface="Muli Regular"/>
                </a:rPr>
                <a:t>Meeste activiteiten:11:00-12:00</a:t>
              </a:r>
            </a:p>
            <a:p>
              <a:pPr algn="ctr">
                <a:lnSpc>
                  <a:spcPts val="3600"/>
                </a:lnSpc>
              </a:pPr>
              <a:r>
                <a:rPr lang="en-US" sz="2400">
                  <a:solidFill>
                    <a:srgbClr val="2B2B2B"/>
                  </a:solidFill>
                  <a:latin typeface="Muli Regular"/>
                </a:rPr>
                <a:t>Locatie:Den Haag </a:t>
              </a:r>
            </a:p>
            <a:p>
              <a:pPr algn="ctr">
                <a:lnSpc>
                  <a:spcPts val="3600"/>
                </a:lnSpc>
              </a:pPr>
              <a:r>
                <a:rPr lang="en-US" sz="2400">
                  <a:solidFill>
                    <a:srgbClr val="2B2B2B"/>
                  </a:solidFill>
                  <a:latin typeface="Muli Regular"/>
                </a:rPr>
                <a:t>Leeftijd :</a:t>
              </a:r>
            </a:p>
          </p:txBody>
        </p:sp>
      </p:grpSp>
      <p:sp>
        <p:nvSpPr>
          <p:cNvPr id="53" name="TextBox 53"/>
          <p:cNvSpPr txBox="1"/>
          <p:nvPr/>
        </p:nvSpPr>
        <p:spPr>
          <a:xfrm>
            <a:off x="7294677" y="-9525"/>
            <a:ext cx="7833599" cy="846226"/>
          </a:xfrm>
          <a:prstGeom prst="rect">
            <a:avLst/>
          </a:prstGeom>
        </p:spPr>
        <p:txBody>
          <a:bodyPr lIns="0" tIns="0" rIns="0" bIns="0" rtlCol="0" anchor="t">
            <a:spAutoFit/>
          </a:bodyPr>
          <a:lstStyle/>
          <a:p>
            <a:pPr>
              <a:lnSpc>
                <a:spcPts val="6720"/>
              </a:lnSpc>
            </a:pPr>
            <a:r>
              <a:rPr lang="en-US" sz="5600">
                <a:solidFill>
                  <a:srgbClr val="2B2B2B"/>
                </a:solidFill>
                <a:latin typeface="Muli Extra Light Bold"/>
              </a:rPr>
              <a:t>statistieken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153395" y="1480129"/>
            <a:ext cx="7105905" cy="6572962"/>
          </a:xfrm>
          <a:prstGeom prst="rect">
            <a:avLst/>
          </a:prstGeom>
        </p:spPr>
      </p:pic>
      <p:grpSp>
        <p:nvGrpSpPr>
          <p:cNvPr id="3" name="Group 3"/>
          <p:cNvGrpSpPr/>
          <p:nvPr/>
        </p:nvGrpSpPr>
        <p:grpSpPr>
          <a:xfrm>
            <a:off x="1312349" y="2130421"/>
            <a:ext cx="7120953" cy="5131083"/>
            <a:chOff x="0" y="0"/>
            <a:chExt cx="9494604" cy="6841444"/>
          </a:xfrm>
        </p:grpSpPr>
        <p:sp>
          <p:nvSpPr>
            <p:cNvPr id="4" name="TextBox 4"/>
            <p:cNvSpPr txBox="1"/>
            <p:nvPr/>
          </p:nvSpPr>
          <p:spPr>
            <a:xfrm>
              <a:off x="0" y="3370823"/>
              <a:ext cx="9494604" cy="691634"/>
            </a:xfrm>
            <a:prstGeom prst="rect">
              <a:avLst/>
            </a:prstGeom>
          </p:spPr>
          <p:txBody>
            <a:bodyPr lIns="0" tIns="0" rIns="0" bIns="0" rtlCol="0" anchor="t">
              <a:spAutoFit/>
            </a:bodyPr>
            <a:lstStyle/>
            <a:p>
              <a:pPr>
                <a:lnSpc>
                  <a:spcPts val="4480"/>
                </a:lnSpc>
              </a:pPr>
              <a:r>
                <a:rPr lang="en-US" sz="3200">
                  <a:solidFill>
                    <a:srgbClr val="2B2B2B"/>
                  </a:solidFill>
                  <a:latin typeface="Muli Regular Bold"/>
                </a:rPr>
                <a:t>Twitter </a:t>
              </a:r>
            </a:p>
          </p:txBody>
        </p:sp>
        <p:sp>
          <p:nvSpPr>
            <p:cNvPr id="5" name="TextBox 5"/>
            <p:cNvSpPr txBox="1"/>
            <p:nvPr/>
          </p:nvSpPr>
          <p:spPr>
            <a:xfrm>
              <a:off x="0" y="4355512"/>
              <a:ext cx="9494604" cy="550997"/>
            </a:xfrm>
            <a:prstGeom prst="rect">
              <a:avLst/>
            </a:prstGeom>
          </p:spPr>
          <p:txBody>
            <a:bodyPr lIns="0" tIns="0" rIns="0" bIns="0" rtlCol="0" anchor="t">
              <a:spAutoFit/>
            </a:bodyPr>
            <a:lstStyle/>
            <a:p>
              <a:pPr>
                <a:lnSpc>
                  <a:spcPts val="3600"/>
                </a:lnSpc>
              </a:pPr>
              <a:r>
                <a:rPr lang="en-US" sz="2400">
                  <a:solidFill>
                    <a:srgbClr val="2B2B2B"/>
                  </a:solidFill>
                  <a:latin typeface="Muli Regular"/>
                </a:rPr>
                <a:t>Volgers:1.292</a:t>
              </a:r>
            </a:p>
          </p:txBody>
        </p:sp>
        <p:sp>
          <p:nvSpPr>
            <p:cNvPr id="6" name="TextBox 6"/>
            <p:cNvSpPr txBox="1"/>
            <p:nvPr/>
          </p:nvSpPr>
          <p:spPr>
            <a:xfrm>
              <a:off x="0" y="6444208"/>
              <a:ext cx="9494604" cy="397237"/>
            </a:xfrm>
            <a:prstGeom prst="rect">
              <a:avLst/>
            </a:prstGeom>
          </p:spPr>
          <p:txBody>
            <a:bodyPr lIns="0" tIns="0" rIns="0" bIns="0" rtlCol="0" anchor="t">
              <a:spAutoFit/>
            </a:bodyPr>
            <a:lstStyle/>
            <a:p>
              <a:pPr>
                <a:lnSpc>
                  <a:spcPts val="2700"/>
                </a:lnSpc>
              </a:pPr>
              <a:endParaRPr/>
            </a:p>
          </p:txBody>
        </p:sp>
        <p:sp>
          <p:nvSpPr>
            <p:cNvPr id="7" name="TextBox 7"/>
            <p:cNvSpPr txBox="1"/>
            <p:nvPr/>
          </p:nvSpPr>
          <p:spPr>
            <a:xfrm>
              <a:off x="0" y="-47625"/>
              <a:ext cx="9494604" cy="691634"/>
            </a:xfrm>
            <a:prstGeom prst="rect">
              <a:avLst/>
            </a:prstGeom>
          </p:spPr>
          <p:txBody>
            <a:bodyPr lIns="0" tIns="0" rIns="0" bIns="0" rtlCol="0" anchor="t">
              <a:spAutoFit/>
            </a:bodyPr>
            <a:lstStyle/>
            <a:p>
              <a:pPr>
                <a:lnSpc>
                  <a:spcPts val="4480"/>
                </a:lnSpc>
              </a:pPr>
              <a:r>
                <a:rPr lang="en-US" sz="3200">
                  <a:solidFill>
                    <a:srgbClr val="2B2B2B"/>
                  </a:solidFill>
                  <a:latin typeface="Muli Regular Bold"/>
                </a:rPr>
                <a:t>Linkedin </a:t>
              </a:r>
            </a:p>
          </p:txBody>
        </p:sp>
        <p:sp>
          <p:nvSpPr>
            <p:cNvPr id="8" name="TextBox 8"/>
            <p:cNvSpPr txBox="1"/>
            <p:nvPr/>
          </p:nvSpPr>
          <p:spPr>
            <a:xfrm>
              <a:off x="0" y="937064"/>
              <a:ext cx="9494604" cy="1744431"/>
            </a:xfrm>
            <a:prstGeom prst="rect">
              <a:avLst/>
            </a:prstGeom>
          </p:spPr>
          <p:txBody>
            <a:bodyPr lIns="0" tIns="0" rIns="0" bIns="0" rtlCol="0" anchor="t">
              <a:spAutoFit/>
            </a:bodyPr>
            <a:lstStyle/>
            <a:p>
              <a:pPr>
                <a:lnSpc>
                  <a:spcPts val="3600"/>
                </a:lnSpc>
              </a:pPr>
              <a:r>
                <a:rPr lang="en-US" sz="2400">
                  <a:solidFill>
                    <a:srgbClr val="2B2B2B"/>
                  </a:solidFill>
                  <a:latin typeface="Muli Regular"/>
                </a:rPr>
                <a:t>Volgers bedrijfspagina: 255</a:t>
              </a:r>
            </a:p>
            <a:p>
              <a:pPr>
                <a:lnSpc>
                  <a:spcPts val="3600"/>
                </a:lnSpc>
              </a:pPr>
              <a:r>
                <a:rPr lang="en-US" sz="2400">
                  <a:solidFill>
                    <a:srgbClr val="2B2B2B"/>
                  </a:solidFill>
                  <a:latin typeface="Muli Regular"/>
                </a:rPr>
                <a:t>Volgers persoonlijke pagina:500+</a:t>
              </a:r>
            </a:p>
            <a:p>
              <a:pPr>
                <a:lnSpc>
                  <a:spcPts val="3600"/>
                </a:lnSpc>
              </a:pPr>
              <a:endParaRPr lang="en-US" sz="2400">
                <a:solidFill>
                  <a:srgbClr val="2B2B2B"/>
                </a:solidFill>
                <a:latin typeface="Muli Regular"/>
              </a:endParaRPr>
            </a:p>
          </p:txBody>
        </p:sp>
      </p:grpSp>
      <p:grpSp>
        <p:nvGrpSpPr>
          <p:cNvPr id="9" name="Group 9"/>
          <p:cNvGrpSpPr>
            <a:grpSpLocks noChangeAspect="1"/>
          </p:cNvGrpSpPr>
          <p:nvPr/>
        </p:nvGrpSpPr>
        <p:grpSpPr>
          <a:xfrm>
            <a:off x="16695193" y="1028700"/>
            <a:ext cx="564107" cy="564107"/>
            <a:chOff x="-2540" y="-2540"/>
            <a:chExt cx="6355080" cy="6355080"/>
          </a:xfrm>
        </p:grpSpPr>
        <p:sp>
          <p:nvSpPr>
            <p:cNvPr id="10" name="Freeform 10"/>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1" name="Group 11"/>
          <p:cNvGrpSpPr>
            <a:grpSpLocks noChangeAspect="1"/>
          </p:cNvGrpSpPr>
          <p:nvPr/>
        </p:nvGrpSpPr>
        <p:grpSpPr>
          <a:xfrm>
            <a:off x="11921366" y="8229013"/>
            <a:ext cx="564107" cy="564107"/>
            <a:chOff x="-2540" y="-2540"/>
            <a:chExt cx="6355080" cy="6355080"/>
          </a:xfrm>
        </p:grpSpPr>
        <p:sp>
          <p:nvSpPr>
            <p:cNvPr id="12" name="Freeform 12"/>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pic>
        <p:nvPicPr>
          <p:cNvPr id="13" name="Picture 13"/>
          <p:cNvPicPr>
            <a:picLocks noChangeAspect="1"/>
          </p:cNvPicPr>
          <p:nvPr/>
        </p:nvPicPr>
        <p:blipFill>
          <a:blip r:embed="rId3"/>
          <a:srcRect/>
          <a:stretch>
            <a:fillRect/>
          </a:stretch>
        </p:blipFill>
        <p:spPr>
          <a:xfrm>
            <a:off x="3770986" y="4477672"/>
            <a:ext cx="1420131" cy="1420131"/>
          </a:xfrm>
          <a:prstGeom prst="rect">
            <a:avLst/>
          </a:prstGeom>
        </p:spPr>
      </p:pic>
      <p:pic>
        <p:nvPicPr>
          <p:cNvPr id="14" name="Picture 14"/>
          <p:cNvPicPr>
            <a:picLocks noChangeAspect="1"/>
          </p:cNvPicPr>
          <p:nvPr/>
        </p:nvPicPr>
        <p:blipFill>
          <a:blip r:embed="rId4"/>
          <a:srcRect/>
          <a:stretch>
            <a:fillRect/>
          </a:stretch>
        </p:blipFill>
        <p:spPr>
          <a:xfrm>
            <a:off x="6323831" y="2476621"/>
            <a:ext cx="1344491" cy="13444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D78"/>
        </a:solidFill>
        <a:effectLst/>
      </p:bgPr>
    </p:bg>
    <p:spTree>
      <p:nvGrpSpPr>
        <p:cNvPr id="1" name=""/>
        <p:cNvGrpSpPr/>
        <p:nvPr/>
      </p:nvGrpSpPr>
      <p:grpSpPr>
        <a:xfrm>
          <a:off x="0" y="0"/>
          <a:ext cx="0" cy="0"/>
          <a:chOff x="0" y="0"/>
          <a:chExt cx="0" cy="0"/>
        </a:xfrm>
      </p:grpSpPr>
      <p:grpSp>
        <p:nvGrpSpPr>
          <p:cNvPr id="2" name="Group 2"/>
          <p:cNvGrpSpPr/>
          <p:nvPr/>
        </p:nvGrpSpPr>
        <p:grpSpPr>
          <a:xfrm>
            <a:off x="4768921" y="1028700"/>
            <a:ext cx="10820525" cy="1940045"/>
            <a:chOff x="0" y="0"/>
            <a:chExt cx="14427367" cy="2586726"/>
          </a:xfrm>
        </p:grpSpPr>
        <p:sp>
          <p:nvSpPr>
            <p:cNvPr id="3" name="TextBox 3"/>
            <p:cNvSpPr txBox="1"/>
            <p:nvPr/>
          </p:nvSpPr>
          <p:spPr>
            <a:xfrm>
              <a:off x="0" y="9525"/>
              <a:ext cx="14427367" cy="1443351"/>
            </a:xfrm>
            <a:prstGeom prst="rect">
              <a:avLst/>
            </a:prstGeom>
          </p:spPr>
          <p:txBody>
            <a:bodyPr lIns="0" tIns="0" rIns="0" bIns="0" rtlCol="0" anchor="t">
              <a:spAutoFit/>
            </a:bodyPr>
            <a:lstStyle/>
            <a:p>
              <a:pPr>
                <a:lnSpc>
                  <a:spcPts val="8639"/>
                </a:lnSpc>
              </a:pPr>
              <a:r>
                <a:rPr lang="en-US" sz="7199">
                  <a:solidFill>
                    <a:srgbClr val="2B2B2B"/>
                  </a:solidFill>
                  <a:latin typeface="Muli Extra Light Bold"/>
                </a:rPr>
                <a:t>Volgers 2018-2020 </a:t>
              </a:r>
            </a:p>
          </p:txBody>
        </p:sp>
        <p:sp>
          <p:nvSpPr>
            <p:cNvPr id="4" name="TextBox 4"/>
            <p:cNvSpPr txBox="1"/>
            <p:nvPr/>
          </p:nvSpPr>
          <p:spPr>
            <a:xfrm>
              <a:off x="0" y="2040930"/>
              <a:ext cx="14427367" cy="545796"/>
            </a:xfrm>
            <a:prstGeom prst="rect">
              <a:avLst/>
            </a:prstGeom>
          </p:spPr>
          <p:txBody>
            <a:bodyPr lIns="0" tIns="0" rIns="0" bIns="0" rtlCol="0" anchor="t">
              <a:spAutoFit/>
            </a:bodyPr>
            <a:lstStyle/>
            <a:p>
              <a:pPr>
                <a:lnSpc>
                  <a:spcPts val="3379"/>
                </a:lnSpc>
              </a:pPr>
              <a:endParaRPr/>
            </a:p>
          </p:txBody>
        </p:sp>
      </p:grpSp>
      <p:grpSp>
        <p:nvGrpSpPr>
          <p:cNvPr id="5" name="Group 5"/>
          <p:cNvGrpSpPr/>
          <p:nvPr/>
        </p:nvGrpSpPr>
        <p:grpSpPr>
          <a:xfrm>
            <a:off x="5220945" y="3657297"/>
            <a:ext cx="3876782" cy="1727625"/>
            <a:chOff x="0" y="0"/>
            <a:chExt cx="5169042" cy="2303500"/>
          </a:xfrm>
        </p:grpSpPr>
        <p:sp>
          <p:nvSpPr>
            <p:cNvPr id="6" name="TextBox 6"/>
            <p:cNvSpPr txBox="1"/>
            <p:nvPr/>
          </p:nvSpPr>
          <p:spPr>
            <a:xfrm>
              <a:off x="0" y="-57150"/>
              <a:ext cx="5169042" cy="663323"/>
            </a:xfrm>
            <a:prstGeom prst="rect">
              <a:avLst/>
            </a:prstGeom>
          </p:spPr>
          <p:txBody>
            <a:bodyPr lIns="0" tIns="0" rIns="0" bIns="0" rtlCol="0" anchor="t">
              <a:spAutoFit/>
            </a:bodyPr>
            <a:lstStyle/>
            <a:p>
              <a:pPr>
                <a:lnSpc>
                  <a:spcPts val="4340"/>
                </a:lnSpc>
              </a:pPr>
              <a:r>
                <a:rPr lang="en-US" sz="3100">
                  <a:solidFill>
                    <a:srgbClr val="2B2B2B"/>
                  </a:solidFill>
                  <a:latin typeface="Muli Regular Bold"/>
                </a:rPr>
                <a:t>Instagram </a:t>
              </a:r>
            </a:p>
          </p:txBody>
        </p:sp>
        <p:sp>
          <p:nvSpPr>
            <p:cNvPr id="7" name="TextBox 7"/>
            <p:cNvSpPr txBox="1"/>
            <p:nvPr/>
          </p:nvSpPr>
          <p:spPr>
            <a:xfrm>
              <a:off x="0" y="1002433"/>
              <a:ext cx="5169042" cy="1301067"/>
            </a:xfrm>
            <a:prstGeom prst="rect">
              <a:avLst/>
            </a:prstGeom>
          </p:spPr>
          <p:txBody>
            <a:bodyPr lIns="0" tIns="0" rIns="0" bIns="0" rtlCol="0" anchor="t">
              <a:spAutoFit/>
            </a:bodyPr>
            <a:lstStyle/>
            <a:p>
              <a:pPr>
                <a:lnSpc>
                  <a:spcPts val="4111"/>
                </a:lnSpc>
              </a:pPr>
              <a:r>
                <a:rPr lang="en-US" sz="2741">
                  <a:solidFill>
                    <a:srgbClr val="2B2B2B"/>
                  </a:solidFill>
                  <a:latin typeface="Muli Regular"/>
                </a:rPr>
                <a:t>2018:6</a:t>
              </a:r>
            </a:p>
            <a:p>
              <a:pPr>
                <a:lnSpc>
                  <a:spcPts val="4111"/>
                </a:lnSpc>
              </a:pPr>
              <a:r>
                <a:rPr lang="en-US" sz="2741">
                  <a:solidFill>
                    <a:srgbClr val="2B2B2B"/>
                  </a:solidFill>
                  <a:latin typeface="Muli Regular"/>
                </a:rPr>
                <a:t>Nu:689</a:t>
              </a:r>
            </a:p>
          </p:txBody>
        </p:sp>
      </p:grpSp>
      <p:grpSp>
        <p:nvGrpSpPr>
          <p:cNvPr id="8" name="Group 8"/>
          <p:cNvGrpSpPr/>
          <p:nvPr/>
        </p:nvGrpSpPr>
        <p:grpSpPr>
          <a:xfrm>
            <a:off x="5220945" y="5921112"/>
            <a:ext cx="3823021" cy="1817499"/>
            <a:chOff x="0" y="-57150"/>
            <a:chExt cx="5097361" cy="2423331"/>
          </a:xfrm>
        </p:grpSpPr>
        <p:sp>
          <p:nvSpPr>
            <p:cNvPr id="9" name="TextBox 9"/>
            <p:cNvSpPr txBox="1"/>
            <p:nvPr/>
          </p:nvSpPr>
          <p:spPr>
            <a:xfrm>
              <a:off x="0" y="-57150"/>
              <a:ext cx="5097361" cy="686856"/>
            </a:xfrm>
            <a:prstGeom prst="rect">
              <a:avLst/>
            </a:prstGeom>
          </p:spPr>
          <p:txBody>
            <a:bodyPr lIns="0" tIns="0" rIns="0" bIns="0" rtlCol="0" anchor="t">
              <a:spAutoFit/>
            </a:bodyPr>
            <a:lstStyle/>
            <a:p>
              <a:pPr>
                <a:lnSpc>
                  <a:spcPts val="4340"/>
                </a:lnSpc>
              </a:pPr>
              <a:r>
                <a:rPr lang="en-US" sz="3100">
                  <a:solidFill>
                    <a:srgbClr val="2B2B2B"/>
                  </a:solidFill>
                  <a:latin typeface="Muli Regular Bold"/>
                </a:rPr>
                <a:t>Twitter </a:t>
              </a:r>
            </a:p>
          </p:txBody>
        </p:sp>
        <p:sp>
          <p:nvSpPr>
            <p:cNvPr id="10" name="TextBox 10"/>
            <p:cNvSpPr txBox="1"/>
            <p:nvPr/>
          </p:nvSpPr>
          <p:spPr>
            <a:xfrm>
              <a:off x="0" y="1028807"/>
              <a:ext cx="5097361" cy="1337374"/>
            </a:xfrm>
            <a:prstGeom prst="rect">
              <a:avLst/>
            </a:prstGeom>
          </p:spPr>
          <p:txBody>
            <a:bodyPr lIns="0" tIns="0" rIns="0" bIns="0" rtlCol="0" anchor="t">
              <a:spAutoFit/>
            </a:bodyPr>
            <a:lstStyle/>
            <a:p>
              <a:pPr>
                <a:lnSpc>
                  <a:spcPts val="4054"/>
                </a:lnSpc>
              </a:pPr>
              <a:r>
                <a:rPr lang="en-US" sz="2703" dirty="0">
                  <a:solidFill>
                    <a:srgbClr val="2B2B2B"/>
                  </a:solidFill>
                  <a:latin typeface="Muli Regular"/>
                </a:rPr>
                <a:t>2018:1.177</a:t>
              </a:r>
            </a:p>
            <a:p>
              <a:pPr>
                <a:lnSpc>
                  <a:spcPts val="4054"/>
                </a:lnSpc>
              </a:pPr>
              <a:r>
                <a:rPr lang="en-US" sz="2703" dirty="0">
                  <a:solidFill>
                    <a:srgbClr val="2B2B2B"/>
                  </a:solidFill>
                  <a:latin typeface="Muli Regular"/>
                </a:rPr>
                <a:t>Nu:1.292</a:t>
              </a:r>
            </a:p>
          </p:txBody>
        </p:sp>
      </p:grpSp>
      <p:grpSp>
        <p:nvGrpSpPr>
          <p:cNvPr id="11" name="Group 11"/>
          <p:cNvGrpSpPr/>
          <p:nvPr/>
        </p:nvGrpSpPr>
        <p:grpSpPr>
          <a:xfrm>
            <a:off x="11537937" y="3657297"/>
            <a:ext cx="3830444" cy="1706155"/>
            <a:chOff x="0" y="0"/>
            <a:chExt cx="5107259" cy="2274873"/>
          </a:xfrm>
        </p:grpSpPr>
        <p:sp>
          <p:nvSpPr>
            <p:cNvPr id="12" name="TextBox 12"/>
            <p:cNvSpPr txBox="1"/>
            <p:nvPr/>
          </p:nvSpPr>
          <p:spPr>
            <a:xfrm>
              <a:off x="0" y="-57150"/>
              <a:ext cx="5107259" cy="654984"/>
            </a:xfrm>
            <a:prstGeom prst="rect">
              <a:avLst/>
            </a:prstGeom>
          </p:spPr>
          <p:txBody>
            <a:bodyPr lIns="0" tIns="0" rIns="0" bIns="0" rtlCol="0" anchor="t">
              <a:spAutoFit/>
            </a:bodyPr>
            <a:lstStyle/>
            <a:p>
              <a:pPr>
                <a:lnSpc>
                  <a:spcPts val="4333"/>
                </a:lnSpc>
              </a:pPr>
              <a:r>
                <a:rPr lang="en-US" sz="3095">
                  <a:solidFill>
                    <a:srgbClr val="2B2B2B"/>
                  </a:solidFill>
                  <a:latin typeface="Muli Regular Bold"/>
                </a:rPr>
                <a:t>Facebook </a:t>
              </a:r>
            </a:p>
          </p:txBody>
        </p:sp>
        <p:sp>
          <p:nvSpPr>
            <p:cNvPr id="13" name="TextBox 13"/>
            <p:cNvSpPr txBox="1"/>
            <p:nvPr/>
          </p:nvSpPr>
          <p:spPr>
            <a:xfrm>
              <a:off x="0" y="997858"/>
              <a:ext cx="5107259" cy="1277015"/>
            </a:xfrm>
            <a:prstGeom prst="rect">
              <a:avLst/>
            </a:prstGeom>
          </p:spPr>
          <p:txBody>
            <a:bodyPr lIns="0" tIns="0" rIns="0" bIns="0" rtlCol="0" anchor="t">
              <a:spAutoFit/>
            </a:bodyPr>
            <a:lstStyle/>
            <a:p>
              <a:pPr>
                <a:lnSpc>
                  <a:spcPts val="4062"/>
                </a:lnSpc>
              </a:pPr>
              <a:r>
                <a:rPr lang="en-US" sz="2708">
                  <a:solidFill>
                    <a:srgbClr val="2B2B2B"/>
                  </a:solidFill>
                  <a:latin typeface="Muli Regular"/>
                </a:rPr>
                <a:t>2018:1.637</a:t>
              </a:r>
            </a:p>
            <a:p>
              <a:pPr>
                <a:lnSpc>
                  <a:spcPts val="4062"/>
                </a:lnSpc>
              </a:pPr>
              <a:r>
                <a:rPr lang="en-US" sz="2708">
                  <a:solidFill>
                    <a:srgbClr val="2B2B2B"/>
                  </a:solidFill>
                  <a:latin typeface="Muli Regular"/>
                </a:rPr>
                <a:t>Nu:1.909</a:t>
              </a:r>
            </a:p>
          </p:txBody>
        </p:sp>
      </p:grpSp>
      <p:pic>
        <p:nvPicPr>
          <p:cNvPr id="14" name="Picture 14"/>
          <p:cNvPicPr>
            <a:picLocks noChangeAspect="1"/>
          </p:cNvPicPr>
          <p:nvPr/>
        </p:nvPicPr>
        <p:blipFill>
          <a:blip r:embed="rId2"/>
          <a:srcRect/>
          <a:stretch>
            <a:fillRect/>
          </a:stretch>
        </p:blipFill>
        <p:spPr>
          <a:xfrm>
            <a:off x="-4987567" y="1339393"/>
            <a:ext cx="9756488" cy="7463713"/>
          </a:xfrm>
          <a:prstGeom prst="rect">
            <a:avLst/>
          </a:prstGeom>
        </p:spPr>
      </p:pic>
      <p:grpSp>
        <p:nvGrpSpPr>
          <p:cNvPr id="15" name="Group 15"/>
          <p:cNvGrpSpPr>
            <a:grpSpLocks noChangeAspect="1"/>
          </p:cNvGrpSpPr>
          <p:nvPr/>
        </p:nvGrpSpPr>
        <p:grpSpPr>
          <a:xfrm>
            <a:off x="2559412" y="1987555"/>
            <a:ext cx="736480" cy="736480"/>
            <a:chOff x="-2540" y="-2540"/>
            <a:chExt cx="6355080" cy="6355080"/>
          </a:xfrm>
        </p:grpSpPr>
        <p:sp>
          <p:nvSpPr>
            <p:cNvPr id="16" name="Freeform 16"/>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B2B2B"/>
            </a:solidFill>
          </p:spPr>
        </p:sp>
      </p:grpSp>
      <p:grpSp>
        <p:nvGrpSpPr>
          <p:cNvPr id="17" name="Group 17"/>
          <p:cNvGrpSpPr/>
          <p:nvPr/>
        </p:nvGrpSpPr>
        <p:grpSpPr>
          <a:xfrm>
            <a:off x="11537937" y="5795534"/>
            <a:ext cx="4587401" cy="2970736"/>
            <a:chOff x="0" y="-57150"/>
            <a:chExt cx="6116534" cy="3960981"/>
          </a:xfrm>
        </p:grpSpPr>
        <p:sp>
          <p:nvSpPr>
            <p:cNvPr id="18" name="TextBox 18"/>
            <p:cNvSpPr txBox="1"/>
            <p:nvPr/>
          </p:nvSpPr>
          <p:spPr>
            <a:xfrm>
              <a:off x="0" y="-57150"/>
              <a:ext cx="6116534" cy="732628"/>
            </a:xfrm>
            <a:prstGeom prst="rect">
              <a:avLst/>
            </a:prstGeom>
          </p:spPr>
          <p:txBody>
            <a:bodyPr lIns="0" tIns="0" rIns="0" bIns="0" rtlCol="0" anchor="t">
              <a:spAutoFit/>
            </a:bodyPr>
            <a:lstStyle/>
            <a:p>
              <a:pPr>
                <a:lnSpc>
                  <a:spcPts val="4655"/>
                </a:lnSpc>
              </a:pPr>
              <a:r>
                <a:rPr lang="en-US" sz="3325">
                  <a:solidFill>
                    <a:srgbClr val="2B2B2B"/>
                  </a:solidFill>
                  <a:latin typeface="Muli Regular Bold"/>
                </a:rPr>
                <a:t>Linkedin  </a:t>
              </a:r>
            </a:p>
          </p:txBody>
        </p:sp>
        <p:sp>
          <p:nvSpPr>
            <p:cNvPr id="19" name="TextBox 19"/>
            <p:cNvSpPr txBox="1"/>
            <p:nvPr/>
          </p:nvSpPr>
          <p:spPr>
            <a:xfrm>
              <a:off x="0" y="1109126"/>
              <a:ext cx="6116534" cy="2794705"/>
            </a:xfrm>
            <a:prstGeom prst="rect">
              <a:avLst/>
            </a:prstGeom>
          </p:spPr>
          <p:txBody>
            <a:bodyPr lIns="0" tIns="0" rIns="0" bIns="0" rtlCol="0" anchor="t">
              <a:spAutoFit/>
            </a:bodyPr>
            <a:lstStyle/>
            <a:p>
              <a:pPr>
                <a:lnSpc>
                  <a:spcPts val="4349"/>
                </a:lnSpc>
              </a:pPr>
              <a:r>
                <a:rPr lang="en-US" sz="2899" dirty="0">
                  <a:solidFill>
                    <a:srgbClr val="2B2B2B"/>
                  </a:solidFill>
                  <a:latin typeface="Muli Regular"/>
                </a:rPr>
                <a:t>2018 </a:t>
              </a:r>
              <a:r>
                <a:rPr lang="en-US" sz="2899" dirty="0" err="1">
                  <a:solidFill>
                    <a:srgbClr val="2B2B2B"/>
                  </a:solidFill>
                  <a:latin typeface="Muli Regular"/>
                </a:rPr>
                <a:t>bedrijfspagina</a:t>
              </a:r>
              <a:r>
                <a:rPr lang="en-US" sz="2899" dirty="0">
                  <a:solidFill>
                    <a:srgbClr val="2B2B2B"/>
                  </a:solidFill>
                  <a:latin typeface="Muli Regular"/>
                </a:rPr>
                <a:t>: 197</a:t>
              </a:r>
            </a:p>
            <a:p>
              <a:pPr>
                <a:lnSpc>
                  <a:spcPts val="4349"/>
                </a:lnSpc>
              </a:pPr>
              <a:r>
                <a:rPr lang="en-US" sz="2899" dirty="0" err="1">
                  <a:solidFill>
                    <a:srgbClr val="2B2B2B"/>
                  </a:solidFill>
                  <a:latin typeface="Muli Regular"/>
                </a:rPr>
                <a:t>persoonlijke</a:t>
              </a:r>
              <a:r>
                <a:rPr lang="en-US" sz="2899" dirty="0">
                  <a:solidFill>
                    <a:srgbClr val="2B2B2B"/>
                  </a:solidFill>
                  <a:latin typeface="Muli Regular"/>
                </a:rPr>
                <a:t> pagina:500+</a:t>
              </a:r>
            </a:p>
            <a:p>
              <a:pPr>
                <a:lnSpc>
                  <a:spcPts val="4349"/>
                </a:lnSpc>
              </a:pPr>
              <a:r>
                <a:rPr lang="en-US" sz="2899" dirty="0">
                  <a:solidFill>
                    <a:srgbClr val="2B2B2B"/>
                  </a:solidFill>
                  <a:latin typeface="Muli Regular"/>
                </a:rPr>
                <a:t>Nu </a:t>
              </a:r>
              <a:r>
                <a:rPr lang="en-US" sz="2899" dirty="0" err="1">
                  <a:solidFill>
                    <a:srgbClr val="2B2B2B"/>
                  </a:solidFill>
                  <a:latin typeface="Muli Regular"/>
                </a:rPr>
                <a:t>bedrijfspagina</a:t>
              </a:r>
              <a:r>
                <a:rPr lang="en-US" sz="2899" dirty="0">
                  <a:solidFill>
                    <a:srgbClr val="2B2B2B"/>
                  </a:solidFill>
                  <a:latin typeface="Muli Regular"/>
                </a:rPr>
                <a:t>: 255</a:t>
              </a:r>
            </a:p>
            <a:p>
              <a:pPr>
                <a:lnSpc>
                  <a:spcPts val="4349"/>
                </a:lnSpc>
              </a:pPr>
              <a:r>
                <a:rPr lang="en-US" sz="2707" dirty="0" err="1">
                  <a:solidFill>
                    <a:srgbClr val="2B2B2B"/>
                  </a:solidFill>
                  <a:latin typeface="Arimo"/>
                </a:rPr>
                <a:t>persoonlijke</a:t>
              </a:r>
              <a:r>
                <a:rPr lang="en-US" sz="2707" dirty="0">
                  <a:solidFill>
                    <a:srgbClr val="2B2B2B"/>
                  </a:solidFill>
                  <a:latin typeface="Arimo"/>
                </a:rPr>
                <a:t> pagina:500+</a:t>
              </a:r>
            </a:p>
          </p:txBody>
        </p:sp>
      </p:grpSp>
      <p:pic>
        <p:nvPicPr>
          <p:cNvPr id="20" name="Picture 20"/>
          <p:cNvPicPr>
            <a:picLocks noChangeAspect="1"/>
          </p:cNvPicPr>
          <p:nvPr/>
        </p:nvPicPr>
        <p:blipFill>
          <a:blip r:embed="rId3"/>
          <a:srcRect/>
          <a:stretch>
            <a:fillRect/>
          </a:stretch>
        </p:blipFill>
        <p:spPr>
          <a:xfrm>
            <a:off x="7401698" y="6271464"/>
            <a:ext cx="1420131" cy="1420131"/>
          </a:xfrm>
          <a:prstGeom prst="rect">
            <a:avLst/>
          </a:prstGeom>
        </p:spPr>
      </p:pic>
      <p:pic>
        <p:nvPicPr>
          <p:cNvPr id="21" name="Picture 21"/>
          <p:cNvPicPr>
            <a:picLocks noChangeAspect="1"/>
          </p:cNvPicPr>
          <p:nvPr/>
        </p:nvPicPr>
        <p:blipFill>
          <a:blip r:embed="rId4"/>
          <a:srcRect/>
          <a:stretch>
            <a:fillRect/>
          </a:stretch>
        </p:blipFill>
        <p:spPr>
          <a:xfrm>
            <a:off x="16125338" y="7421780"/>
            <a:ext cx="1344491" cy="1344491"/>
          </a:xfrm>
          <a:prstGeom prst="rect">
            <a:avLst/>
          </a:prstGeom>
        </p:spPr>
      </p:pic>
      <p:pic>
        <p:nvPicPr>
          <p:cNvPr id="22" name="Picture 22"/>
          <p:cNvPicPr>
            <a:picLocks noChangeAspect="1"/>
          </p:cNvPicPr>
          <p:nvPr/>
        </p:nvPicPr>
        <p:blipFill>
          <a:blip r:embed="rId5"/>
          <a:srcRect/>
          <a:stretch>
            <a:fillRect/>
          </a:stretch>
        </p:blipFill>
        <p:spPr>
          <a:xfrm>
            <a:off x="13831637" y="4040431"/>
            <a:ext cx="1344491" cy="1344491"/>
          </a:xfrm>
          <a:prstGeom prst="rect">
            <a:avLst/>
          </a:prstGeom>
        </p:spPr>
      </p:pic>
      <p:pic>
        <p:nvPicPr>
          <p:cNvPr id="23" name="Picture 23"/>
          <p:cNvPicPr>
            <a:picLocks noChangeAspect="1"/>
          </p:cNvPicPr>
          <p:nvPr/>
        </p:nvPicPr>
        <p:blipFill>
          <a:blip r:embed="rId6"/>
          <a:srcRect/>
          <a:stretch>
            <a:fillRect/>
          </a:stretch>
        </p:blipFill>
        <p:spPr>
          <a:xfrm>
            <a:off x="7401698" y="3657297"/>
            <a:ext cx="1534367" cy="15092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1218</Words>
  <Application>Microsoft Office PowerPoint</Application>
  <PresentationFormat>Aangepast</PresentationFormat>
  <Paragraphs>258</Paragraphs>
  <Slides>28</Slides>
  <Notes>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28</vt:i4>
      </vt:variant>
    </vt:vector>
  </HeadingPairs>
  <TitlesOfParts>
    <vt:vector size="39" baseType="lpstr">
      <vt:lpstr>Muli Regular</vt:lpstr>
      <vt:lpstr>Open Sans</vt:lpstr>
      <vt:lpstr>Arimo</vt:lpstr>
      <vt:lpstr>Arial</vt:lpstr>
      <vt:lpstr>Calibri</vt:lpstr>
      <vt:lpstr>Muli Extra Light Bold</vt:lpstr>
      <vt:lpstr>Muli Regular Bold</vt:lpstr>
      <vt:lpstr>Open Sans Light</vt:lpstr>
      <vt:lpstr>Open Sans Bold</vt:lpstr>
      <vt:lpstr>Open Sans Light Bold</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dc:title>
  <dc:creator>Duinbehoud</dc:creator>
  <cp:lastModifiedBy>Administrator</cp:lastModifiedBy>
  <cp:revision>15</cp:revision>
  <dcterms:created xsi:type="dcterms:W3CDTF">2006-08-16T00:00:00Z</dcterms:created>
  <dcterms:modified xsi:type="dcterms:W3CDTF">2020-12-17T08:04:09Z</dcterms:modified>
  <dc:identifier>DAEH17m_4u0</dc:identifier>
</cp:coreProperties>
</file>